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56"/>
  </p:notesMasterIdLst>
  <p:sldIdLst>
    <p:sldId id="256" r:id="rId2"/>
    <p:sldId id="259" r:id="rId3"/>
    <p:sldId id="262" r:id="rId4"/>
    <p:sldId id="263" r:id="rId5"/>
    <p:sldId id="264" r:id="rId6"/>
    <p:sldId id="261" r:id="rId7"/>
    <p:sldId id="260" r:id="rId8"/>
    <p:sldId id="272" r:id="rId9"/>
    <p:sldId id="316" r:id="rId10"/>
    <p:sldId id="292" r:id="rId11"/>
    <p:sldId id="315" r:id="rId12"/>
    <p:sldId id="320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65" r:id="rId30"/>
    <p:sldId id="293" r:id="rId31"/>
    <p:sldId id="294" r:id="rId32"/>
    <p:sldId id="268" r:id="rId33"/>
    <p:sldId id="290" r:id="rId34"/>
    <p:sldId id="291" r:id="rId35"/>
    <p:sldId id="297" r:id="rId36"/>
    <p:sldId id="300" r:id="rId37"/>
    <p:sldId id="298" r:id="rId38"/>
    <p:sldId id="299" r:id="rId39"/>
    <p:sldId id="301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03" r:id="rId49"/>
    <p:sldId id="304" r:id="rId50"/>
    <p:sldId id="319" r:id="rId51"/>
    <p:sldId id="317" r:id="rId52"/>
    <p:sldId id="295" r:id="rId53"/>
    <p:sldId id="296" r:id="rId54"/>
    <p:sldId id="321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68961-48E6-44FE-BD6B-9CA82C32B134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D1785-EFF4-4FA9-8924-DCFE500A1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74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048" y="2607047"/>
            <a:ext cx="7772400" cy="1470025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71661-E2E5-4B16-9F6C-69E7D6961FF4}" type="datetimeFigureOut">
              <a:rPr lang="ru-RU" smtClean="0"/>
              <a:pPr>
                <a:defRPr/>
              </a:pPr>
              <a:t>24.03.2015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E3890-02C2-409D-96CA-A33E7F0519A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37A82-055C-4F14-AE3E-A736475F0750}" type="datetimeFigureOut">
              <a:rPr lang="ru-RU" smtClean="0"/>
              <a:pPr>
                <a:defRPr/>
              </a:pPr>
              <a:t>24.03.2015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75B83-8825-4E9C-9BF8-32D247E6DF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6A469-14E8-43BB-AF27-4082DD55B222}" type="datetimeFigureOut">
              <a:rPr lang="ru-RU" smtClean="0"/>
              <a:pPr>
                <a:defRPr/>
              </a:pPr>
              <a:t>24.03.2015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7FD41-7DFD-423A-B61F-C7C905DB929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09A46-A9EE-43B2-9D07-AA54E71EE3DE}" type="datetimeFigureOut">
              <a:rPr lang="ru-RU" smtClean="0"/>
              <a:pPr>
                <a:defRPr/>
              </a:pPr>
              <a:t>24.03.2015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D45F8-C00B-43E0-8B9B-A788EFE34FB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340CA-9902-4151-A1C9-767059B7AA9C}" type="datetimeFigureOut">
              <a:rPr lang="ru-RU" smtClean="0"/>
              <a:pPr>
                <a:defRPr/>
              </a:pPr>
              <a:t>24.03.2015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3D444-FEB3-4239-90CF-88DCE2E92F0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68313" y="1556792"/>
            <a:ext cx="8208143" cy="49685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467544" y="1771600"/>
            <a:ext cx="8207375" cy="48977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340CA-9902-4151-A1C9-767059B7AA9C}" type="datetimeFigureOut">
              <a:rPr lang="ru-RU" smtClean="0"/>
              <a:pPr>
                <a:defRPr/>
              </a:pPr>
              <a:t>24.03.2015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3D444-FEB3-4239-90CF-88DCE2E92F0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B6CE9-9582-4449-947F-432601A5316A}" type="datetimeFigureOut">
              <a:rPr lang="ru-RU" smtClean="0"/>
              <a:pPr>
                <a:defRPr/>
              </a:pPr>
              <a:t>24.03.2015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18BA5-9159-4F2B-B387-8E6C9D6E573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78559-41A0-4ACF-B8DE-07707C5AEE2B}" type="datetimeFigureOut">
              <a:rPr lang="ru-RU" smtClean="0"/>
              <a:pPr>
                <a:defRPr/>
              </a:pPr>
              <a:t>24.03.2015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F405C-0EC9-4E18-A8DC-B0C1BD9C648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B9A66-1615-4935-9BE4-9DE9E4F0D362}" type="datetimeFigureOut">
              <a:rPr lang="ru-RU" smtClean="0"/>
              <a:pPr>
                <a:defRPr/>
              </a:pPr>
              <a:t>24.03.2015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2B1F7-2F63-48BC-B09C-92AC4A04A70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DC5E0-5B9B-402D-8B95-BCB21B905852}" type="datetimeFigureOut">
              <a:rPr lang="ru-RU" smtClean="0"/>
              <a:pPr>
                <a:defRPr/>
              </a:pPr>
              <a:t>24.03.2015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1FBA3-3C2D-4D8B-91B9-52B5DB4B9E5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67369-677A-4331-9436-05BC68581300}" type="datetimeFigureOut">
              <a:rPr lang="ru-RU" smtClean="0"/>
              <a:pPr>
                <a:defRPr/>
              </a:pPr>
              <a:t>24.03.2015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16D91-51DC-44A2-9163-8CCE0712DDA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D340CA-9902-4151-A1C9-767059B7AA9C}" type="datetimeFigureOut">
              <a:rPr lang="ru-RU" smtClean="0"/>
              <a:pPr>
                <a:defRPr/>
              </a:pPr>
              <a:t>24.03.2015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63D444-FEB3-4239-90CF-88DCE2E92F0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gif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3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9.gif"/><Relationship Id="rId5" Type="http://schemas.openxmlformats.org/officeDocument/2006/relationships/image" Target="../media/image24.wmf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gif"/><Relationship Id="rId5" Type="http://schemas.openxmlformats.org/officeDocument/2006/relationships/image" Target="../media/image48.jpeg"/><Relationship Id="rId4" Type="http://schemas.openxmlformats.org/officeDocument/2006/relationships/image" Target="../media/image47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gif"/><Relationship Id="rId5" Type="http://schemas.openxmlformats.org/officeDocument/2006/relationships/image" Target="../media/image56.jpeg"/><Relationship Id="rId4" Type="http://schemas.openxmlformats.org/officeDocument/2006/relationships/image" Target="../media/image55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jpeg"/><Relationship Id="rId4" Type="http://schemas.openxmlformats.org/officeDocument/2006/relationships/image" Target="../media/image5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7.emf"/><Relationship Id="rId4" Type="http://schemas.openxmlformats.org/officeDocument/2006/relationships/package" Target="../embeddings/______Microsoft_PowerPoint1.sldx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file:///C:\Users\&#1040;&#1076;&#1084;&#1080;&#1085;\Desktop\&#1088;&#1086;&#1079;&#1088;&#1086;&#1073;&#1082;&#1072;%20&#1091;&#1088;&#1086;&#1082;&#1091;\&#1058;&#1077;&#1089;&#1090;%20&#1076;&#1083;&#1103;%20&#1089;&#1072;&#1084;&#1086;&#1087;&#1077;&#1088;&#1077;&#1074;&#1110;&#1088;&#1082;&#1080;.ppt#-1,1,&#1057;&#1083;&#1072;&#1081;&#1076; 1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-86993"/>
            <a:ext cx="7643866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геометрії в 9 класі</a:t>
            </a:r>
            <a:endParaRPr lang="ru-RU" sz="6000" b="1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7" y="2214555"/>
            <a:ext cx="4143373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“Застосування</a:t>
            </a:r>
            <a:r>
              <a:rPr lang="uk-UA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розв</a:t>
            </a:r>
            <a:r>
              <a:rPr lang="uk-UA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’язування трикутників у прикладних задачах 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Вчитель: Литвиненко Людмила Василівна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548680"/>
          </a:xfrm>
        </p:spPr>
        <p:txBody>
          <a:bodyPr/>
          <a:lstStyle/>
          <a:p>
            <a:r>
              <a:rPr lang="uk-UA" sz="3200" b="1" dirty="0">
                <a:solidFill>
                  <a:srgbClr val="CC3399"/>
                </a:solidFill>
              </a:rPr>
              <a:t>Алгоритми розв’язування трикутників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208912" cy="630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076677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Відповіді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785786" y="1000108"/>
          <a:ext cx="5786478" cy="4630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Формула" r:id="rId4" imgW="2781000" imgH="3124080" progId="Equation.3">
                  <p:embed/>
                </p:oleObj>
              </mc:Choice>
              <mc:Fallback>
                <p:oleObj name="Формула" r:id="rId4" imgW="2781000" imgH="3124080" progId="Equation.3">
                  <p:embed/>
                  <p:pic>
                    <p:nvPicPr>
                      <p:cNvPr id="0" name="Содержимое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1000108"/>
                        <a:ext cx="5786478" cy="46307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Передмова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       </a:t>
            </a:r>
            <a:r>
              <a:rPr lang="ru-RU" sz="2000" b="1" dirty="0" smtClean="0">
                <a:solidFill>
                  <a:srgbClr val="FF0000"/>
                </a:solidFill>
              </a:rPr>
              <a:t>ТРИГОНОМЕТРІЯ 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грец</a:t>
            </a:r>
            <a:r>
              <a:rPr lang="ru-RU" sz="2000" b="1" dirty="0" smtClean="0"/>
              <a:t>. </a:t>
            </a:r>
            <a:r>
              <a:rPr lang="en-US" sz="2000" b="1" dirty="0" err="1" smtClean="0"/>
              <a:t>trigwnon</a:t>
            </a:r>
            <a:r>
              <a:rPr lang="en-US" sz="2000" b="1" dirty="0" smtClean="0"/>
              <a:t> -  </a:t>
            </a:r>
            <a:r>
              <a:rPr lang="uk-UA" sz="2000" b="1" dirty="0" smtClean="0"/>
              <a:t>трикутник і </a:t>
            </a:r>
            <a:r>
              <a:rPr lang="en-US" sz="2000" b="1" dirty="0" err="1" smtClean="0"/>
              <a:t>metrew</a:t>
            </a:r>
            <a:r>
              <a:rPr lang="uk-UA" sz="2000" b="1" dirty="0" smtClean="0"/>
              <a:t> – вимірюю) – математична дисципліна, що вивчає залежності між кутами і сторонами трикутників і тригонометричних функцій.</a:t>
            </a: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 </a:t>
            </a:r>
            <a:r>
              <a:rPr lang="ru-RU" sz="2000" b="1" dirty="0" err="1" smtClean="0"/>
              <a:t>Історія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тригонометрії</a:t>
            </a:r>
            <a:r>
              <a:rPr lang="ru-RU" sz="2000" b="1" dirty="0" smtClean="0"/>
              <a:t>, як науки про </a:t>
            </a:r>
            <a:r>
              <a:rPr lang="ru-RU" sz="2000" b="1" dirty="0" err="1" smtClean="0"/>
              <a:t>співвідношення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між</a:t>
            </a:r>
            <a:r>
              <a:rPr lang="ru-RU" sz="2000" b="1" dirty="0" smtClean="0"/>
              <a:t> кутами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сторонами </a:t>
            </a:r>
            <a:r>
              <a:rPr lang="ru-RU" sz="2000" b="1" dirty="0" err="1" smtClean="0"/>
              <a:t>трикутника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інших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геометричних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фігур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охоплює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більше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двох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тисячоліть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Більшість</a:t>
            </a:r>
            <a:r>
              <a:rPr lang="ru-RU" sz="2000" b="1" dirty="0" smtClean="0"/>
              <a:t> таких </a:t>
            </a:r>
            <a:r>
              <a:rPr lang="ru-RU" sz="2000" b="1" dirty="0" err="1" smtClean="0"/>
              <a:t>співвідношень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неможливо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виразити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допомогою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звичайних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алгебричних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операцій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тому </a:t>
            </a:r>
            <a:r>
              <a:rPr lang="ru-RU" sz="2000" b="1" dirty="0" err="1" smtClean="0"/>
              <a:t>знадобилось</a:t>
            </a:r>
            <a:r>
              <a:rPr lang="ru-RU" sz="2000" b="1" dirty="0" smtClean="0"/>
              <a:t> ввести </a:t>
            </a:r>
            <a:r>
              <a:rPr lang="ru-RU" sz="2000" b="1" dirty="0" err="1" smtClean="0"/>
              <a:t>особливі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тригонометричні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функції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спершу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оформлювали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вигляді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таблиць</a:t>
            </a:r>
            <a:r>
              <a:rPr lang="ru-RU" sz="2000" b="1" dirty="0" smtClean="0"/>
              <a:t>.</a:t>
            </a:r>
          </a:p>
          <a:p>
            <a:pPr>
              <a:buNone/>
            </a:pPr>
            <a:r>
              <a:rPr lang="ru-RU" sz="2000" b="1" dirty="0" smtClean="0"/>
              <a:t>      </a:t>
            </a:r>
            <a:r>
              <a:rPr lang="ru-RU" sz="2000" b="1" dirty="0" err="1" smtClean="0"/>
              <a:t>Історики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вважають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тригонометрію</a:t>
            </a:r>
            <a:r>
              <a:rPr lang="ru-RU" sz="2000" b="1" dirty="0" smtClean="0"/>
              <a:t> створили </a:t>
            </a:r>
            <a:r>
              <a:rPr lang="ru-RU" sz="2000" b="1" dirty="0" err="1" smtClean="0"/>
              <a:t>стародавні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астрономи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трохи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пізніше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її</a:t>
            </a:r>
            <a:r>
              <a:rPr lang="ru-RU" sz="2000" b="1" dirty="0" smtClean="0"/>
              <a:t> почали </a:t>
            </a:r>
            <a:r>
              <a:rPr lang="ru-RU" sz="2000" b="1" dirty="0" err="1" smtClean="0"/>
              <a:t>використовувати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геодезії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архітектурі</a:t>
            </a:r>
            <a:r>
              <a:rPr lang="ru-RU" sz="2000" b="1" dirty="0" smtClean="0"/>
              <a:t>. З часом сфера </a:t>
            </a:r>
            <a:r>
              <a:rPr lang="ru-RU" sz="2000" b="1" dirty="0" err="1" smtClean="0"/>
              <a:t>застосування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тригонометрії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постійно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розширювалась</a:t>
            </a:r>
            <a:r>
              <a:rPr lang="ru-RU" sz="2000" b="1" dirty="0" smtClean="0"/>
              <a:t>, в </a:t>
            </a:r>
            <a:r>
              <a:rPr lang="ru-RU" sz="2000" b="1" dirty="0" err="1" smtClean="0"/>
              <a:t>теперішній</a:t>
            </a:r>
            <a:r>
              <a:rPr lang="ru-RU" sz="2000" b="1" dirty="0" smtClean="0"/>
              <a:t> час до </a:t>
            </a:r>
            <a:r>
              <a:rPr lang="ru-RU" sz="2000" b="1" dirty="0" err="1" smtClean="0"/>
              <a:t>неї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відносяться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майже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всі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природничі</a:t>
            </a:r>
            <a:r>
              <a:rPr lang="ru-RU" sz="2000" b="1" dirty="0" smtClean="0"/>
              <a:t> науки, </a:t>
            </a:r>
            <a:r>
              <a:rPr lang="ru-RU" sz="2000" b="1" dirty="0" err="1" smtClean="0"/>
              <a:t>техніка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низка </a:t>
            </a:r>
            <a:r>
              <a:rPr lang="ru-RU" sz="2000" b="1" dirty="0" err="1" smtClean="0"/>
              <a:t>інших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галузей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діяльності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Тригонометричні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функції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виявились</a:t>
            </a:r>
            <a:r>
              <a:rPr lang="ru-RU" sz="2000" b="1" dirty="0" smtClean="0"/>
              <a:t> особливо </a:t>
            </a:r>
            <a:r>
              <a:rPr lang="ru-RU" sz="2000" b="1" dirty="0" err="1" smtClean="0"/>
              <a:t>корисними</a:t>
            </a:r>
            <a:r>
              <a:rPr lang="ru-RU" sz="2000" b="1" dirty="0" smtClean="0"/>
              <a:t> при </a:t>
            </a:r>
            <a:r>
              <a:rPr lang="ru-RU" sz="2000" b="1" dirty="0" err="1" smtClean="0"/>
              <a:t>вивченні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коливних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процесів</a:t>
            </a:r>
            <a:r>
              <a:rPr lang="ru-RU" sz="2000" b="1" dirty="0" smtClean="0"/>
              <a:t>; на них </a:t>
            </a:r>
            <a:r>
              <a:rPr lang="ru-RU" sz="2000" b="1" dirty="0" err="1" smtClean="0"/>
              <a:t>також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заснований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гармонічний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аналіз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функцій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інші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інструменти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аналізу</a:t>
            </a:r>
            <a:r>
              <a:rPr lang="ru-RU" sz="2000" b="1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Ранній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період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 fontAlgn="t">
              <a:buNone/>
            </a:pPr>
            <a:r>
              <a:rPr lang="uk-UA" sz="2000" b="1" dirty="0" smtClean="0"/>
              <a:t>      </a:t>
            </a:r>
            <a:r>
              <a:rPr lang="ru-RU" sz="2000" b="1" dirty="0" err="1" smtClean="0"/>
              <a:t>Зародки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тригонометрії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знайти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математичних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рукописах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стародавнього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Єгипту</a:t>
            </a:r>
            <a:r>
              <a:rPr lang="ru-RU" sz="2000" b="1" dirty="0" smtClean="0"/>
              <a:t>, Вавилона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стародавнього</a:t>
            </a:r>
            <a:r>
              <a:rPr lang="ru-RU" sz="2000" b="1" dirty="0" smtClean="0"/>
              <a:t> Китаю. 56-а задача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папірусу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Рінда</a:t>
            </a:r>
            <a:r>
              <a:rPr lang="ru-RU" sz="2000" b="1" dirty="0" smtClean="0"/>
              <a:t> (</a:t>
            </a:r>
            <a:r>
              <a:rPr lang="en-US" sz="2000" b="1" dirty="0" smtClean="0"/>
              <a:t>II</a:t>
            </a:r>
            <a:r>
              <a:rPr lang="ru-RU" sz="2000" b="1" dirty="0" err="1" smtClean="0"/>
              <a:t>тисячоліття</a:t>
            </a:r>
            <a:r>
              <a:rPr lang="ru-RU" sz="2000" b="1" dirty="0" smtClean="0"/>
              <a:t> до н. е.) </a:t>
            </a:r>
            <a:r>
              <a:rPr lang="ru-RU" sz="2000" b="1" dirty="0" err="1" smtClean="0"/>
              <a:t>пропонує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знайти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нахил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піраміди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висота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дорівнює</a:t>
            </a:r>
            <a:r>
              <a:rPr lang="ru-RU" sz="2000" b="1" dirty="0" smtClean="0"/>
              <a:t> 250 </a:t>
            </a:r>
            <a:r>
              <a:rPr lang="ru-RU" sz="2000" b="1" dirty="0" err="1" smtClean="0"/>
              <a:t>ліктів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довжина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сторони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основи</a:t>
            </a:r>
            <a:r>
              <a:rPr lang="ru-RU" sz="2000" b="1" dirty="0" smtClean="0"/>
              <a:t> — 360 </a:t>
            </a:r>
            <a:r>
              <a:rPr lang="ru-RU" sz="2000" b="1" dirty="0" err="1" smtClean="0"/>
              <a:t>ліктів</a:t>
            </a:r>
            <a:r>
              <a:rPr lang="ru-RU" sz="2000" b="1" dirty="0" smtClean="0"/>
              <a:t>.</a:t>
            </a:r>
          </a:p>
          <a:p>
            <a:pPr fontAlgn="t">
              <a:buNone/>
            </a:pPr>
            <a:r>
              <a:rPr lang="ru-RU" sz="2000" b="1" dirty="0" smtClean="0"/>
              <a:t>       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вавилонської</a:t>
            </a:r>
            <a:r>
              <a:rPr lang="ru-RU" sz="2000" b="1" dirty="0" smtClean="0"/>
              <a:t> математики </a:t>
            </a:r>
            <a:r>
              <a:rPr lang="ru-RU" sz="2000" b="1" dirty="0" err="1" smtClean="0"/>
              <a:t>бере</a:t>
            </a:r>
            <a:r>
              <a:rPr lang="ru-RU" sz="2000" b="1" dirty="0" smtClean="0"/>
              <a:t> початок </a:t>
            </a:r>
            <a:r>
              <a:rPr lang="ru-RU" sz="2000" b="1" dirty="0" err="1" smtClean="0"/>
              <a:t>звичайне</a:t>
            </a:r>
            <a:r>
              <a:rPr lang="ru-RU" sz="2000" b="1" dirty="0" smtClean="0"/>
              <a:t> для нас </a:t>
            </a:r>
            <a:r>
              <a:rPr lang="ru-RU" sz="2000" b="1" dirty="0" err="1" smtClean="0"/>
              <a:t>вимірювання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кутів</a:t>
            </a:r>
            <a:r>
              <a:rPr lang="ru-RU" sz="2000" b="1" dirty="0" smtClean="0"/>
              <a:t> градусами, </a:t>
            </a:r>
            <a:r>
              <a:rPr lang="ru-RU" sz="2000" b="1" dirty="0" err="1" smtClean="0"/>
              <a:t>мінутами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секундами (</a:t>
            </a:r>
            <a:r>
              <a:rPr lang="ru-RU" sz="2000" b="1" dirty="0" err="1" smtClean="0"/>
              <a:t>введення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одиниць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давньогрецьку</a:t>
            </a:r>
            <a:r>
              <a:rPr lang="ru-RU" sz="2000" b="1" dirty="0" smtClean="0"/>
              <a:t> математику </a:t>
            </a:r>
            <a:r>
              <a:rPr lang="ru-RU" sz="2000" b="1" dirty="0" err="1" smtClean="0"/>
              <a:t>зазвичай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приписують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Гіпсиклу</a:t>
            </a:r>
            <a:r>
              <a:rPr lang="ru-RU" sz="2000" b="1" dirty="0" smtClean="0"/>
              <a:t> </a:t>
            </a:r>
            <a:r>
              <a:rPr lang="en-US" sz="2000" b="1" dirty="0" smtClean="0"/>
              <a:t>II </a:t>
            </a:r>
            <a:r>
              <a:rPr lang="ru-RU" sz="2000" b="1" dirty="0" err="1" smtClean="0"/>
              <a:t>століття</a:t>
            </a:r>
            <a:r>
              <a:rPr lang="ru-RU" sz="2000" b="1" dirty="0" smtClean="0"/>
              <a:t> до н. е.) </a:t>
            </a:r>
            <a:r>
              <a:rPr lang="ru-RU" sz="2000" b="1" dirty="0" err="1" smtClean="0"/>
              <a:t>Серед</a:t>
            </a:r>
            <a:r>
              <a:rPr lang="ru-RU" sz="2000" b="1" dirty="0" smtClean="0"/>
              <a:t> теорем, </a:t>
            </a:r>
            <a:r>
              <a:rPr lang="ru-RU" sz="2000" b="1" dirty="0" err="1" smtClean="0"/>
              <a:t>відомих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вавилонцям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була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приміром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така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вписаний</a:t>
            </a:r>
            <a:r>
              <a:rPr lang="ru-RU" sz="2000" b="1" dirty="0" smtClean="0"/>
              <a:t> кут,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спирається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діаметр</a:t>
            </a:r>
            <a:r>
              <a:rPr lang="ru-RU" sz="2000" b="1" dirty="0" smtClean="0"/>
              <a:t> кола — </a:t>
            </a:r>
            <a:r>
              <a:rPr lang="ru-RU" sz="2000" b="1" dirty="0" err="1" smtClean="0"/>
              <a:t>прямий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Головним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досягненням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цього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періоду</a:t>
            </a:r>
            <a:r>
              <a:rPr lang="ru-RU" sz="2000" b="1" dirty="0" smtClean="0"/>
              <a:t> стало </a:t>
            </a:r>
            <a:r>
              <a:rPr lang="ru-RU" sz="2000" b="1" dirty="0" err="1" smtClean="0"/>
              <a:t>співвідношення</a:t>
            </a:r>
            <a:r>
              <a:rPr lang="ru-RU" sz="2000" b="1" dirty="0" smtClean="0"/>
              <a:t>, яке </a:t>
            </a:r>
            <a:r>
              <a:rPr lang="ru-RU" sz="2000" b="1" dirty="0" err="1" smtClean="0"/>
              <a:t>згодом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отримало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назву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теореми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Піфагора</a:t>
            </a:r>
            <a:r>
              <a:rPr lang="ru-RU" sz="2000" b="1" dirty="0" smtClean="0"/>
              <a:t>; Ван </a:t>
            </a:r>
            <a:r>
              <a:rPr lang="ru-RU" sz="2000" b="1" dirty="0" err="1" smtClean="0"/>
              <a:t>дер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Варден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вважає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вавилонці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відкрили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між</a:t>
            </a:r>
            <a:r>
              <a:rPr lang="ru-RU" sz="2000" b="1" dirty="0" smtClean="0"/>
              <a:t> 2000 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 1786 роками до н. е. </a:t>
            </a:r>
            <a:r>
              <a:rPr lang="ru-RU" sz="2000" b="1" dirty="0" err="1" smtClean="0"/>
              <a:t>Цілком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можливо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китайці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відкрили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незалежно</a:t>
            </a:r>
            <a:r>
              <a:rPr lang="ru-RU" sz="2000" b="1" dirty="0" smtClean="0"/>
              <a:t> («Математика в </a:t>
            </a:r>
            <a:r>
              <a:rPr lang="ru-RU" sz="2000" b="1" dirty="0" err="1" smtClean="0"/>
              <a:t>дев'яти</a:t>
            </a:r>
            <a:r>
              <a:rPr lang="ru-RU" sz="2000" b="1" dirty="0" smtClean="0"/>
              <a:t> книгах»); </a:t>
            </a:r>
            <a:r>
              <a:rPr lang="ru-RU" sz="2000" b="1" dirty="0" err="1" smtClean="0"/>
              <a:t>незрозуміло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чи</a:t>
            </a:r>
            <a:r>
              <a:rPr lang="ru-RU" sz="2000" b="1" dirty="0" smtClean="0"/>
              <a:t> знали </a:t>
            </a:r>
            <a:r>
              <a:rPr lang="ru-RU" sz="2000" b="1" dirty="0" err="1" smtClean="0"/>
              <a:t>загальне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формулювання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теореми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стародавні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єгиптяни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але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прямокутний</a:t>
            </a:r>
            <a:r>
              <a:rPr lang="ru-RU" sz="2000" b="1" dirty="0" smtClean="0"/>
              <a:t> «</a:t>
            </a:r>
            <a:r>
              <a:rPr lang="ru-RU" sz="2000" b="1" dirty="0" err="1" smtClean="0"/>
              <a:t>єгипетський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трикутник</a:t>
            </a:r>
            <a:r>
              <a:rPr lang="ru-RU" sz="2000" b="1" dirty="0" smtClean="0"/>
              <a:t>» </a:t>
            </a:r>
            <a:r>
              <a:rPr lang="ru-RU" sz="2000" b="1" dirty="0" err="1" smtClean="0"/>
              <a:t>зі</a:t>
            </a:r>
            <a:r>
              <a:rPr lang="ru-RU" sz="2000" b="1" dirty="0" smtClean="0"/>
              <a:t> сторонами 3, 4, 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 5 </a:t>
            </a:r>
            <a:r>
              <a:rPr lang="ru-RU" sz="2000" b="1" dirty="0" err="1" smtClean="0"/>
              <a:t>був</a:t>
            </a:r>
            <a:r>
              <a:rPr lang="ru-RU" sz="2000" b="1" dirty="0" smtClean="0"/>
              <a:t> там добре </a:t>
            </a:r>
            <a:r>
              <a:rPr lang="ru-RU" sz="2000" b="1" dirty="0" err="1" smtClean="0"/>
              <a:t>відомий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широко </a:t>
            </a:r>
            <a:r>
              <a:rPr lang="ru-RU" sz="2000" b="1" dirty="0" err="1" smtClean="0"/>
              <a:t>використовувався</a:t>
            </a:r>
            <a:r>
              <a:rPr lang="ru-RU" sz="2000" b="1" dirty="0" smtClean="0"/>
              <a:t>.</a:t>
            </a:r>
          </a:p>
          <a:p>
            <a:pPr fontAlgn="t">
              <a:buNone/>
            </a:pPr>
            <a:r>
              <a:rPr lang="ru-RU" sz="2000" b="1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048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500174"/>
            <a:ext cx="2286016" cy="228601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</a:t>
            </a:r>
            <a:r>
              <a:rPr lang="ru-RU" dirty="0" smtClean="0"/>
              <a:t>                        </a:t>
            </a:r>
            <a:r>
              <a:rPr lang="ru-RU" sz="2800" b="1" dirty="0" err="1" smtClean="0"/>
              <a:t>Перші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тригонометричні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таблиці</a:t>
            </a:r>
            <a:r>
              <a:rPr lang="ru-RU" sz="2800" b="1" dirty="0" smtClean="0"/>
              <a:t>, </a:t>
            </a:r>
          </a:p>
          <a:p>
            <a:pPr>
              <a:buNone/>
            </a:pPr>
            <a:r>
              <a:rPr lang="ru-RU" sz="2800" b="1" dirty="0" smtClean="0"/>
              <a:t>                              </a:t>
            </a:r>
            <a:r>
              <a:rPr lang="ru-RU" sz="2800" b="1" dirty="0" err="1" smtClean="0"/>
              <a:t>ймовірно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були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складені</a:t>
            </a:r>
            <a:r>
              <a:rPr lang="ru-RU" sz="2800" b="1" dirty="0" smtClean="0"/>
              <a:t> </a:t>
            </a:r>
          </a:p>
          <a:p>
            <a:pPr>
              <a:buNone/>
            </a:pPr>
            <a:r>
              <a:rPr lang="ru-RU" sz="2800" b="1" dirty="0" smtClean="0"/>
              <a:t>                              </a:t>
            </a:r>
            <a:r>
              <a:rPr lang="ru-RU" sz="2800" b="1" dirty="0" err="1" smtClean="0"/>
              <a:t>Гіппархом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Нікейським</a:t>
            </a:r>
            <a:r>
              <a:rPr lang="ru-RU" sz="2800" b="1" dirty="0" smtClean="0"/>
              <a:t> (180-125 </a:t>
            </a:r>
          </a:p>
          <a:p>
            <a:pPr>
              <a:buNone/>
            </a:pPr>
            <a:r>
              <a:rPr lang="ru-RU" sz="2800" b="1" dirty="0" smtClean="0"/>
              <a:t>                              </a:t>
            </a:r>
            <a:r>
              <a:rPr lang="ru-RU" sz="2800" b="1" dirty="0" err="1" smtClean="0"/>
              <a:t>років</a:t>
            </a:r>
            <a:r>
              <a:rPr lang="ru-RU" sz="2800" b="1" dirty="0" smtClean="0"/>
              <a:t> до н.е.). </a:t>
            </a:r>
            <a:r>
              <a:rPr lang="ru-RU" sz="2800" b="1" dirty="0" err="1" smtClean="0"/>
              <a:t>Гіппарх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був</a:t>
            </a:r>
            <a:r>
              <a:rPr lang="ru-RU" sz="2800" b="1" dirty="0" smtClean="0"/>
              <a:t> першим, </a:t>
            </a:r>
          </a:p>
          <a:p>
            <a:pPr>
              <a:buNone/>
            </a:pPr>
            <a:r>
              <a:rPr lang="ru-RU" sz="2800" b="1" dirty="0" smtClean="0"/>
              <a:t>                              </a:t>
            </a:r>
            <a:r>
              <a:rPr lang="ru-RU" sz="2800" b="1" dirty="0" err="1" smtClean="0"/>
              <a:t>хто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звів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таблиці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відповідні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величини</a:t>
            </a:r>
            <a:r>
              <a:rPr lang="ru-RU" sz="2800" b="1" dirty="0" smtClean="0"/>
              <a:t> дуг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хорд для </a:t>
            </a:r>
            <a:r>
              <a:rPr lang="ru-RU" sz="2800" b="1" dirty="0" err="1" smtClean="0"/>
              <a:t>серії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кутів</a:t>
            </a:r>
            <a:r>
              <a:rPr lang="ru-RU" sz="2800" b="1" dirty="0" smtClean="0"/>
              <a:t>. </a:t>
            </a:r>
          </a:p>
          <a:p>
            <a:pPr>
              <a:buNone/>
            </a:pPr>
            <a:r>
              <a:rPr lang="ru-RU" sz="2800" b="1" dirty="0" smtClean="0"/>
              <a:t>    </a:t>
            </a:r>
            <a:r>
              <a:rPr lang="ru-RU" sz="2800" b="1" dirty="0" err="1" smtClean="0"/>
              <a:t>Систематичне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використання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повного</a:t>
            </a: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    кола в 360° </a:t>
            </a:r>
            <a:r>
              <a:rPr lang="ru-RU" sz="2800" b="1" dirty="0" err="1" smtClean="0"/>
              <a:t>встановився</a:t>
            </a:r>
            <a:r>
              <a:rPr lang="ru-RU" sz="2800" b="1" dirty="0" smtClean="0"/>
              <a:t> в основному</a:t>
            </a:r>
          </a:p>
          <a:p>
            <a:pPr>
              <a:buNone/>
            </a:pPr>
            <a:r>
              <a:rPr lang="ru-RU" sz="2800" b="1" dirty="0" smtClean="0"/>
              <a:t>     </a:t>
            </a:r>
            <a:r>
              <a:rPr lang="ru-RU" sz="2800" b="1" dirty="0" err="1" smtClean="0"/>
              <a:t>завдяки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Гіппарху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його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таблиці</a:t>
            </a:r>
            <a:r>
              <a:rPr lang="ru-RU" sz="2800" b="1" dirty="0" smtClean="0"/>
              <a:t> хорд.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79703" y="357166"/>
            <a:ext cx="6708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Стародавня Греція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                          </a:t>
            </a:r>
            <a:r>
              <a:rPr lang="ru-RU" sz="2000" b="1" dirty="0" err="1" smtClean="0"/>
              <a:t>Менелай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Александрійський</a:t>
            </a:r>
            <a:r>
              <a:rPr lang="ru-RU" sz="2000" b="1" dirty="0" smtClean="0"/>
              <a:t> (100 н. е..) написав </a:t>
            </a:r>
          </a:p>
          <a:p>
            <a:pPr>
              <a:buNone/>
            </a:pPr>
            <a:r>
              <a:rPr lang="ru-RU" sz="2000" b="1" dirty="0" smtClean="0"/>
              <a:t>                                           "</a:t>
            </a:r>
            <a:r>
              <a:rPr lang="ru-RU" sz="2000" b="1" dirty="0" err="1" smtClean="0"/>
              <a:t>Сферика</a:t>
            </a:r>
            <a:r>
              <a:rPr lang="ru-RU" sz="2000" b="1" dirty="0" smtClean="0"/>
              <a:t>" в </a:t>
            </a:r>
            <a:r>
              <a:rPr lang="ru-RU" sz="2000" b="1" dirty="0" err="1" smtClean="0"/>
              <a:t>трьох</a:t>
            </a:r>
            <a:r>
              <a:rPr lang="ru-RU" sz="2000" b="1" dirty="0" smtClean="0"/>
              <a:t> книгах. У </a:t>
            </a:r>
            <a:r>
              <a:rPr lang="ru-RU" sz="2000" b="1" dirty="0" err="1" smtClean="0"/>
              <a:t>першій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книзі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він</a:t>
            </a: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                                     представив </a:t>
            </a:r>
            <a:r>
              <a:rPr lang="ru-RU" sz="2000" b="1" dirty="0" err="1" smtClean="0"/>
              <a:t>основи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сферичних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трикутників</a:t>
            </a:r>
            <a:r>
              <a:rPr lang="ru-RU" sz="2000" b="1" dirty="0" smtClean="0"/>
              <a:t>, </a:t>
            </a:r>
          </a:p>
          <a:p>
            <a:pPr>
              <a:buNone/>
            </a:pPr>
            <a:r>
              <a:rPr lang="ru-RU" sz="2000" b="1" dirty="0" smtClean="0"/>
              <a:t>                                         </a:t>
            </a:r>
            <a:r>
              <a:rPr lang="ru-RU" sz="2000" b="1" dirty="0" err="1" smtClean="0"/>
              <a:t>аналогічно</a:t>
            </a:r>
            <a:r>
              <a:rPr lang="ru-RU" sz="2000" b="1" dirty="0" smtClean="0"/>
              <a:t> I </a:t>
            </a:r>
            <a:r>
              <a:rPr lang="ru-RU" sz="2000" b="1" dirty="0" err="1" smtClean="0"/>
              <a:t>книзі</a:t>
            </a:r>
            <a:r>
              <a:rPr lang="ru-RU" sz="2000" b="1" dirty="0" smtClean="0"/>
              <a:t> «Начал» </a:t>
            </a:r>
            <a:r>
              <a:rPr lang="ru-RU" sz="2000" b="1" dirty="0" err="1" smtClean="0"/>
              <a:t>Евкліда</a:t>
            </a:r>
            <a:r>
              <a:rPr lang="ru-RU" sz="2000" b="1" dirty="0" smtClean="0"/>
              <a:t> про плоских </a:t>
            </a:r>
          </a:p>
          <a:p>
            <a:pPr>
              <a:buNone/>
            </a:pPr>
            <a:r>
              <a:rPr lang="ru-RU" sz="2000" b="1" dirty="0" smtClean="0"/>
              <a:t>                                         </a:t>
            </a:r>
            <a:r>
              <a:rPr lang="ru-RU" sz="2000" b="1" dirty="0" err="1" smtClean="0"/>
              <a:t>трикутниках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Він</a:t>
            </a:r>
            <a:r>
              <a:rPr lang="ru-RU" sz="2000" b="1" dirty="0" smtClean="0"/>
              <a:t> представив теорему, для </a:t>
            </a:r>
            <a:r>
              <a:rPr lang="ru-RU" sz="2000" b="1" dirty="0" err="1" smtClean="0"/>
              <a:t>якої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smtClean="0"/>
              <a:t>                                         </a:t>
            </a:r>
            <a:r>
              <a:rPr lang="ru-RU" sz="2000" b="1" dirty="0" err="1" smtClean="0"/>
              <a:t>немає</a:t>
            </a:r>
            <a:r>
              <a:rPr lang="ru-RU" sz="2000" b="1" dirty="0" smtClean="0"/>
              <a:t> аналога у </a:t>
            </a:r>
            <a:r>
              <a:rPr lang="ru-RU" sz="2000" b="1" dirty="0" err="1" smtClean="0"/>
              <a:t>Евкліда</a:t>
            </a:r>
            <a:r>
              <a:rPr lang="ru-RU" sz="2000" b="1" dirty="0" smtClean="0"/>
              <a:t>, про те,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два </a:t>
            </a:r>
            <a:r>
              <a:rPr lang="ru-RU" sz="2000" b="1" dirty="0" err="1" smtClean="0"/>
              <a:t>сферичних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smtClean="0"/>
              <a:t>                                         </a:t>
            </a:r>
            <a:r>
              <a:rPr lang="ru-RU" sz="2000" b="1" dirty="0" err="1" smtClean="0"/>
              <a:t>трикутника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конгруентні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відповідні</a:t>
            </a:r>
            <a:r>
              <a:rPr lang="ru-RU" sz="2000" b="1" dirty="0" smtClean="0"/>
              <a:t> кути </a:t>
            </a:r>
          </a:p>
          <a:p>
            <a:pPr>
              <a:buNone/>
            </a:pPr>
            <a:r>
              <a:rPr lang="ru-RU" sz="2000" b="1" dirty="0" smtClean="0"/>
              <a:t>                                          </a:t>
            </a:r>
            <a:r>
              <a:rPr lang="ru-RU" sz="2000" b="1" dirty="0" err="1" smtClean="0"/>
              <a:t>рівні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але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він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робив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відмінності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конгруентними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симетричними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сферичними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трикутниками</a:t>
            </a:r>
            <a:r>
              <a:rPr lang="ru-RU" sz="2000" b="1" dirty="0" smtClean="0"/>
              <a:t>.</a:t>
            </a:r>
          </a:p>
          <a:p>
            <a:pPr>
              <a:buNone/>
            </a:pPr>
            <a:r>
              <a:rPr lang="ru-RU" sz="2000" b="1" dirty="0" smtClean="0"/>
              <a:t>    </a:t>
            </a:r>
            <a:r>
              <a:rPr lang="ru-RU" sz="2000" b="1" dirty="0" err="1" smtClean="0"/>
              <a:t>Інша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теорема </a:t>
            </a:r>
            <a:r>
              <a:rPr lang="ru-RU" sz="2000" b="1" dirty="0" err="1" smtClean="0"/>
              <a:t>свідчить</a:t>
            </a:r>
            <a:r>
              <a:rPr lang="ru-RU" sz="2000" b="1" dirty="0" smtClean="0"/>
              <a:t> про те,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сума </a:t>
            </a:r>
            <a:r>
              <a:rPr lang="ru-RU" sz="2000" b="1" dirty="0" err="1" smtClean="0"/>
              <a:t>кутів</a:t>
            </a:r>
            <a:r>
              <a:rPr lang="ru-RU" sz="2000" b="1" dirty="0" smtClean="0"/>
              <a:t> сферичного </a:t>
            </a:r>
            <a:r>
              <a:rPr lang="ru-RU" sz="2000" b="1" dirty="0" err="1" smtClean="0"/>
              <a:t>трикутника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завжди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більше</a:t>
            </a:r>
            <a:r>
              <a:rPr lang="ru-RU" sz="2000" b="1" dirty="0" smtClean="0"/>
              <a:t> 180. Друга книга «</a:t>
            </a:r>
            <a:r>
              <a:rPr lang="ru-RU" sz="2000" b="1" dirty="0" err="1" smtClean="0"/>
              <a:t>Сферика</a:t>
            </a:r>
            <a:r>
              <a:rPr lang="ru-RU" sz="2000" b="1" dirty="0" smtClean="0"/>
              <a:t>»</a:t>
            </a:r>
          </a:p>
          <a:p>
            <a:pPr>
              <a:buNone/>
            </a:pPr>
            <a:r>
              <a:rPr lang="ru-RU" sz="2000" b="1" dirty="0" smtClean="0"/>
              <a:t>     </a:t>
            </a:r>
            <a:r>
              <a:rPr lang="ru-RU" sz="2000" b="1" dirty="0" err="1" smtClean="0"/>
              <a:t>застосовує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сферичну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геометрію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астрономії</a:t>
            </a:r>
            <a:r>
              <a:rPr lang="ru-RU" sz="2000" b="1" dirty="0" smtClean="0"/>
              <a:t>. </a:t>
            </a:r>
          </a:p>
          <a:p>
            <a:pPr>
              <a:buNone/>
            </a:pPr>
            <a:r>
              <a:rPr lang="ru-RU" sz="2000" b="1" dirty="0" smtClean="0"/>
              <a:t>     </a:t>
            </a:r>
            <a:r>
              <a:rPr lang="ru-RU" sz="2000" b="1" dirty="0" err="1" smtClean="0"/>
              <a:t>Третя</a:t>
            </a:r>
            <a:r>
              <a:rPr lang="ru-RU" sz="2000" b="1" dirty="0" smtClean="0"/>
              <a:t> книга </a:t>
            </a:r>
            <a:r>
              <a:rPr lang="ru-RU" sz="2000" b="1" dirty="0" err="1" smtClean="0"/>
              <a:t>містить</a:t>
            </a:r>
            <a:r>
              <a:rPr lang="ru-RU" sz="2000" b="1" dirty="0" smtClean="0"/>
              <a:t> «теорему </a:t>
            </a:r>
            <a:r>
              <a:rPr lang="ru-RU" sz="2000" b="1" dirty="0" err="1" smtClean="0"/>
              <a:t>Менелая</a:t>
            </a:r>
            <a:r>
              <a:rPr lang="ru-RU" sz="2000" b="1" dirty="0" smtClean="0"/>
              <a:t>», </a:t>
            </a:r>
            <a:r>
              <a:rPr lang="ru-RU" sz="2000" b="1" dirty="0" err="1" smtClean="0"/>
              <a:t>відому</a:t>
            </a: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 </a:t>
            </a:r>
            <a:r>
              <a:rPr lang="ru-RU" sz="2000" b="1" dirty="0" err="1" smtClean="0"/>
              <a:t>також</a:t>
            </a:r>
            <a:r>
              <a:rPr lang="ru-RU" sz="2000" b="1" dirty="0" smtClean="0"/>
              <a:t> як «правило шести величин».</a:t>
            </a:r>
            <a:endParaRPr lang="ru-RU" sz="2000" b="1" dirty="0"/>
          </a:p>
        </p:txBody>
      </p:sp>
      <p:pic>
        <p:nvPicPr>
          <p:cNvPr id="6" name="Рисунок 5" descr="image054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500042"/>
            <a:ext cx="2214578" cy="2786082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050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357166"/>
            <a:ext cx="2000264" cy="242889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              </a:t>
            </a:r>
            <a:r>
              <a:rPr lang="ru-RU" sz="2000" dirty="0" smtClean="0"/>
              <a:t> </a:t>
            </a:r>
            <a:r>
              <a:rPr lang="ru-RU" sz="2000" b="1" dirty="0" err="1" smtClean="0"/>
              <a:t>Пізніше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Клавдій</a:t>
            </a:r>
            <a:r>
              <a:rPr lang="ru-RU" sz="2000" b="1" dirty="0" smtClean="0"/>
              <a:t> Птолемей (90 - 168 р. н. е.) в     </a:t>
            </a:r>
          </a:p>
          <a:p>
            <a:pPr>
              <a:buNone/>
            </a:pPr>
            <a:r>
              <a:rPr lang="ru-RU" sz="2000" b="1" dirty="0" smtClean="0"/>
              <a:t>                                 "Альмагест" </a:t>
            </a:r>
            <a:r>
              <a:rPr lang="ru-RU" sz="2000" b="1" dirty="0" err="1" smtClean="0"/>
              <a:t>розширив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Гіппархові</a:t>
            </a:r>
            <a:r>
              <a:rPr lang="ru-RU" sz="2000" b="1" dirty="0" smtClean="0"/>
              <a:t> "</a:t>
            </a:r>
            <a:r>
              <a:rPr lang="ru-RU" sz="2000" b="1" dirty="0" err="1" smtClean="0"/>
              <a:t>Хорди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колі</a:t>
            </a:r>
            <a:r>
              <a:rPr lang="ru-RU" sz="2000" b="1" dirty="0" smtClean="0"/>
              <a:t>".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</a:t>
            </a:r>
          </a:p>
          <a:p>
            <a:r>
              <a:rPr lang="ru-RU" sz="2000" b="1" dirty="0" smtClean="0"/>
              <a:t>                             </a:t>
            </a:r>
            <a:r>
              <a:rPr lang="en-US" sz="2000" b="1" dirty="0" smtClean="0"/>
              <a:t>XIII </a:t>
            </a:r>
            <a:r>
              <a:rPr lang="ru-RU" sz="2000" b="1" dirty="0" smtClean="0"/>
              <a:t>книга - </a:t>
            </a:r>
            <a:r>
              <a:rPr lang="ru-RU" sz="2000" b="1" dirty="0" err="1" smtClean="0"/>
              <a:t>найбільш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значуща</a:t>
            </a:r>
            <a:r>
              <a:rPr lang="ru-RU" sz="2000" b="1" dirty="0" smtClean="0"/>
              <a:t> тригонометрическая </a:t>
            </a:r>
          </a:p>
          <a:p>
            <a:pPr>
              <a:buNone/>
            </a:pPr>
            <a:r>
              <a:rPr lang="ru-RU" sz="2000" b="1" dirty="0" smtClean="0"/>
              <a:t>                                  робота </a:t>
            </a:r>
            <a:r>
              <a:rPr lang="ru-RU" sz="2000" b="1" dirty="0" err="1" smtClean="0"/>
              <a:t>всієї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античності</a:t>
            </a:r>
            <a:r>
              <a:rPr lang="ru-RU" sz="2000" b="1" dirty="0" smtClean="0"/>
              <a:t>. Теорема, яка </a:t>
            </a:r>
            <a:r>
              <a:rPr lang="ru-RU" sz="2000" b="1" dirty="0" err="1" smtClean="0"/>
              <a:t>була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smtClean="0"/>
              <a:t>                                  центральною в </a:t>
            </a:r>
            <a:r>
              <a:rPr lang="ru-RU" sz="2000" b="1" dirty="0" err="1" smtClean="0"/>
              <a:t>обчисленні</a:t>
            </a:r>
            <a:r>
              <a:rPr lang="ru-RU" sz="2000" b="1" dirty="0" smtClean="0"/>
              <a:t> хорд Птолемея, </a:t>
            </a:r>
            <a:r>
              <a:rPr lang="ru-RU" sz="2000" b="1" dirty="0" err="1" smtClean="0"/>
              <a:t>також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smtClean="0"/>
              <a:t>                                 </a:t>
            </a:r>
            <a:r>
              <a:rPr lang="ru-RU" sz="2000" b="1" dirty="0" err="1" smtClean="0"/>
              <a:t>відома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сьогодні</a:t>
            </a:r>
            <a:r>
              <a:rPr lang="ru-RU" sz="2000" b="1" dirty="0" smtClean="0"/>
              <a:t> як теорема Птолемея, яка говорить        </a:t>
            </a:r>
          </a:p>
          <a:p>
            <a:pPr>
              <a:buNone/>
            </a:pPr>
            <a:r>
              <a:rPr lang="ru-RU" sz="2000" b="1" dirty="0" smtClean="0"/>
              <a:t>                                  про те,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сума </a:t>
            </a:r>
            <a:r>
              <a:rPr lang="ru-RU" sz="2000" b="1" dirty="0" err="1" smtClean="0"/>
              <a:t>творів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протилежних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сторін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опуклого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чотирикутника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вписаного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дорівнює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добутку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діагоналей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Окремий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випадок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теореми</a:t>
            </a:r>
            <a:r>
              <a:rPr lang="ru-RU" sz="2000" b="1" dirty="0" smtClean="0"/>
              <a:t> Птолемея </a:t>
            </a:r>
            <a:r>
              <a:rPr lang="ru-RU" sz="2000" b="1" dirty="0" err="1" smtClean="0"/>
              <a:t>з'явився</a:t>
            </a:r>
            <a:r>
              <a:rPr lang="ru-RU" sz="2000" b="1" dirty="0" smtClean="0"/>
              <a:t> як 93 </a:t>
            </a:r>
            <a:r>
              <a:rPr lang="ru-RU" sz="2000" b="1" dirty="0" err="1" smtClean="0"/>
              <a:t>пропозицій</a:t>
            </a:r>
            <a:r>
              <a:rPr lang="ru-RU" sz="2000" b="1" dirty="0" smtClean="0"/>
              <a:t> "Начал" </a:t>
            </a:r>
            <a:r>
              <a:rPr lang="ru-RU" sz="2000" b="1" dirty="0" err="1" smtClean="0"/>
              <a:t>Евкліда</a:t>
            </a:r>
            <a:r>
              <a:rPr lang="ru-RU" sz="2000" b="1" dirty="0" smtClean="0"/>
              <a:t>.    Теорема Птолемея </a:t>
            </a:r>
            <a:r>
              <a:rPr lang="ru-RU" sz="2000" b="1" dirty="0" err="1" smtClean="0"/>
              <a:t>тягне</a:t>
            </a:r>
            <a:r>
              <a:rPr lang="ru-RU" sz="2000" b="1" dirty="0" smtClean="0"/>
              <a:t> за собою </a:t>
            </a:r>
            <a:r>
              <a:rPr lang="ru-RU" sz="2000" b="1" dirty="0" err="1" smtClean="0"/>
              <a:t>еквівалентність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чотирьох</a:t>
            </a:r>
            <a:r>
              <a:rPr lang="ru-RU" sz="2000" b="1" dirty="0" smtClean="0"/>
              <a:t> формул </a:t>
            </a:r>
            <a:r>
              <a:rPr lang="ru-RU" sz="2000" b="1" dirty="0" err="1" smtClean="0"/>
              <a:t>суми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різниці</a:t>
            </a:r>
            <a:r>
              <a:rPr lang="ru-RU" sz="2000" b="1" dirty="0" smtClean="0"/>
              <a:t> для синуса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косинуса. </a:t>
            </a:r>
            <a:r>
              <a:rPr lang="ru-RU" sz="2000" b="1" dirty="0" err="1" smtClean="0"/>
              <a:t>Пізніше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smtClean="0"/>
              <a:t>      Птолемей </a:t>
            </a:r>
            <a:r>
              <a:rPr lang="ru-RU" sz="2000" b="1" dirty="0" err="1" smtClean="0"/>
              <a:t>вивів</a:t>
            </a:r>
            <a:r>
              <a:rPr lang="ru-RU" sz="2000" b="1" dirty="0" smtClean="0"/>
              <a:t> формулу половинного кута. Птолемей </a:t>
            </a:r>
          </a:p>
          <a:p>
            <a:pPr>
              <a:buNone/>
            </a:pPr>
            <a:r>
              <a:rPr lang="ru-RU" sz="2000" b="1" dirty="0" smtClean="0"/>
              <a:t>      </a:t>
            </a:r>
            <a:r>
              <a:rPr lang="ru-RU" sz="2000" b="1" dirty="0" err="1" smtClean="0"/>
              <a:t>використав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результати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створення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своїх</a:t>
            </a: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  </a:t>
            </a:r>
            <a:r>
              <a:rPr lang="ru-RU" sz="2000" b="1" dirty="0" err="1" smtClean="0"/>
              <a:t>тригонометричних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таблиць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хоча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можливо</a:t>
            </a:r>
            <a:r>
              <a:rPr lang="ru-RU" sz="2000" b="1" dirty="0" smtClean="0"/>
              <a:t>, </a:t>
            </a:r>
          </a:p>
          <a:p>
            <a:pPr>
              <a:buNone/>
            </a:pPr>
            <a:r>
              <a:rPr lang="ru-RU" sz="2000" b="1" dirty="0" smtClean="0"/>
              <a:t>       </a:t>
            </a:r>
            <a:r>
              <a:rPr lang="ru-RU" sz="2000" b="1" dirty="0" err="1" smtClean="0"/>
              <a:t>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таблиці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виведені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робіт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Гіппарха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таблиці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Гіппарха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ні</a:t>
            </a:r>
            <a:r>
              <a:rPr lang="ru-RU" sz="2000" b="1" dirty="0" smtClean="0"/>
              <a:t> Птолемея не </a:t>
            </a:r>
            <a:r>
              <a:rPr lang="ru-RU" sz="2000" b="1" dirty="0" err="1" smtClean="0"/>
              <a:t>збереглися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теперішнього</a:t>
            </a:r>
            <a:r>
              <a:rPr lang="ru-RU" sz="2000" b="1" dirty="0" smtClean="0"/>
              <a:t> дня, </a:t>
            </a:r>
            <a:r>
              <a:rPr lang="ru-RU" sz="2000" b="1" dirty="0" err="1" smtClean="0"/>
              <a:t>хоча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свідчення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інших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древніх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авторів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знімають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сумніви</a:t>
            </a:r>
            <a:r>
              <a:rPr lang="ru-RU" sz="2000" b="1" dirty="0" smtClean="0"/>
              <a:t> про </a:t>
            </a:r>
            <a:r>
              <a:rPr lang="ru-RU" sz="2000" b="1" dirty="0" err="1" smtClean="0"/>
              <a:t>їхнє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існування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fontAlgn="t">
              <a:buNone/>
            </a:pPr>
            <a:r>
              <a:rPr lang="ru-RU" sz="2000" b="1" dirty="0" smtClean="0"/>
              <a:t> </a:t>
            </a:r>
            <a:r>
              <a:rPr lang="ru-RU" sz="2000" b="1" dirty="0" err="1" smtClean="0"/>
              <a:t>Інші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джерела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повідомляють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саме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заміна</a:t>
            </a:r>
            <a:r>
              <a:rPr lang="ru-RU" sz="2000" b="1" dirty="0" smtClean="0"/>
              <a:t> хорд синусами стала </a:t>
            </a:r>
          </a:p>
          <a:p>
            <a:pPr fontAlgn="t">
              <a:buNone/>
            </a:pPr>
            <a:r>
              <a:rPr lang="ru-RU" sz="2000" b="1" dirty="0" err="1" smtClean="0"/>
              <a:t>головним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досягненням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Середньовічної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Індії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Така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заміна</a:t>
            </a:r>
            <a:r>
              <a:rPr lang="ru-RU" sz="2000" b="1" dirty="0" smtClean="0"/>
              <a:t> дозволила </a:t>
            </a:r>
          </a:p>
          <a:p>
            <a:pPr fontAlgn="t">
              <a:buNone/>
            </a:pPr>
            <a:r>
              <a:rPr lang="ru-RU" sz="2000" b="1" dirty="0" err="1" smtClean="0"/>
              <a:t>вводити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різні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функції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пов'язані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сторонами та кутами </a:t>
            </a:r>
            <a:r>
              <a:rPr lang="ru-RU" sz="2000" b="1" dirty="0" err="1" smtClean="0"/>
              <a:t>прямокутного</a:t>
            </a:r>
            <a:r>
              <a:rPr lang="ru-RU" sz="2000" b="1" dirty="0" smtClean="0"/>
              <a:t> </a:t>
            </a:r>
          </a:p>
          <a:p>
            <a:pPr fontAlgn="t">
              <a:buNone/>
            </a:pPr>
            <a:r>
              <a:rPr lang="ru-RU" sz="2000" b="1" dirty="0" err="1" smtClean="0"/>
              <a:t>трикутника</a:t>
            </a:r>
            <a:r>
              <a:rPr lang="ru-RU" sz="2000" b="1" dirty="0" smtClean="0"/>
              <a:t>. Таким чином, в </a:t>
            </a:r>
            <a:r>
              <a:rPr lang="ru-RU" sz="2000" b="1" dirty="0" err="1" smtClean="0"/>
              <a:t>Індії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покладено</a:t>
            </a:r>
            <a:r>
              <a:rPr lang="ru-RU" sz="2000" b="1" dirty="0" smtClean="0"/>
              <a:t> початок </a:t>
            </a:r>
            <a:r>
              <a:rPr lang="ru-RU" sz="2000" b="1" dirty="0" err="1" smtClean="0"/>
              <a:t>тригонометрії</a:t>
            </a:r>
            <a:r>
              <a:rPr lang="ru-RU" sz="2000" b="1" dirty="0" smtClean="0"/>
              <a:t> </a:t>
            </a:r>
          </a:p>
          <a:p>
            <a:pPr fontAlgn="t">
              <a:buNone/>
            </a:pPr>
            <a:r>
              <a:rPr lang="ru-RU" sz="2000" b="1" dirty="0" smtClean="0"/>
              <a:t>як </a:t>
            </a:r>
            <a:r>
              <a:rPr lang="ru-RU" sz="2000" b="1" dirty="0" err="1" smtClean="0"/>
              <a:t>вчення</a:t>
            </a:r>
            <a:r>
              <a:rPr lang="ru-RU" sz="2000" b="1" dirty="0" smtClean="0"/>
              <a:t> про </a:t>
            </a:r>
            <a:r>
              <a:rPr lang="ru-RU" sz="2000" b="1" dirty="0" err="1" smtClean="0"/>
              <a:t>тригонометричних</a:t>
            </a:r>
            <a:r>
              <a:rPr lang="ru-RU" sz="2000" b="1" dirty="0" smtClean="0"/>
              <a:t> величинах.   </a:t>
            </a:r>
          </a:p>
          <a:p>
            <a:pPr fontAlgn="t">
              <a:buNone/>
            </a:pPr>
            <a:r>
              <a:rPr lang="ru-RU" sz="2000" b="1" dirty="0" smtClean="0"/>
              <a:t>  </a:t>
            </a:r>
            <a:r>
              <a:rPr lang="ru-RU" sz="2000" b="1" dirty="0" err="1" smtClean="0"/>
              <a:t>Індійські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вчені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користувалися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різними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тригонометричними</a:t>
            </a:r>
            <a:r>
              <a:rPr lang="ru-RU" sz="2000" b="1" dirty="0" smtClean="0"/>
              <a:t> </a:t>
            </a:r>
          </a:p>
          <a:p>
            <a:pPr fontAlgn="t">
              <a:buNone/>
            </a:pPr>
            <a:r>
              <a:rPr lang="ru-RU" sz="2000" b="1" dirty="0" err="1" smtClean="0"/>
              <a:t>співвідношеннями</a:t>
            </a:r>
            <a:r>
              <a:rPr lang="ru-RU" sz="2000" b="1" dirty="0" smtClean="0"/>
              <a:t>, в тому </a:t>
            </a:r>
            <a:r>
              <a:rPr lang="ru-RU" sz="2000" b="1" dirty="0" err="1" smtClean="0"/>
              <a:t>числі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тими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сучасній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формі</a:t>
            </a:r>
            <a:r>
              <a:rPr lang="ru-RU" sz="2000" b="1" dirty="0" smtClean="0"/>
              <a:t> </a:t>
            </a:r>
          </a:p>
          <a:p>
            <a:pPr fontAlgn="t">
              <a:buNone/>
            </a:pPr>
            <a:r>
              <a:rPr lang="ru-RU" sz="2000" b="1" dirty="0" err="1" smtClean="0"/>
              <a:t>виражаються</a:t>
            </a:r>
            <a:r>
              <a:rPr lang="ru-RU" sz="2000" b="1" dirty="0" smtClean="0"/>
              <a:t> як</a:t>
            </a:r>
          </a:p>
          <a:p>
            <a:pPr fontAlgn="t">
              <a:buNone/>
            </a:pPr>
            <a:r>
              <a:rPr lang="uk-UA" sz="2000" b="1" dirty="0" smtClean="0"/>
              <a:t>                                 </a:t>
            </a:r>
            <a:endParaRPr lang="ru-RU" sz="2000" b="1" dirty="0" smtClean="0"/>
          </a:p>
          <a:p>
            <a:pPr fontAlgn="t">
              <a:buNone/>
            </a:pPr>
            <a:r>
              <a:rPr lang="ru-RU" sz="2000" b="1" dirty="0" smtClean="0"/>
              <a:t>  </a:t>
            </a:r>
            <a:endParaRPr lang="en-US" sz="2000" b="1" dirty="0" smtClean="0"/>
          </a:p>
          <a:p>
            <a:pPr fontAlgn="t">
              <a:buNone/>
            </a:pPr>
            <a:endParaRPr lang="en-US" sz="2000" b="1" dirty="0" smtClean="0"/>
          </a:p>
          <a:p>
            <a:pPr fontAlgn="t">
              <a:buNone/>
            </a:pPr>
            <a:r>
              <a:rPr lang="ru-RU" sz="2000" b="1" dirty="0" err="1" smtClean="0"/>
              <a:t>Індійці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також</a:t>
            </a:r>
            <a:r>
              <a:rPr lang="ru-RU" sz="2000" b="1" dirty="0" smtClean="0"/>
              <a:t> знали </a:t>
            </a:r>
            <a:r>
              <a:rPr lang="ru-RU" sz="2000" b="1" dirty="0" err="1" smtClean="0"/>
              <a:t>формули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кратних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кутів</a:t>
            </a:r>
            <a:r>
              <a:rPr lang="en-US" sz="2000" b="1" dirty="0" smtClean="0"/>
              <a:t> </a:t>
            </a:r>
          </a:p>
          <a:p>
            <a:pPr fontAlgn="t">
              <a:buNone/>
            </a:pPr>
            <a:r>
              <a:rPr lang="en-US" sz="2000" b="1" dirty="0" smtClean="0"/>
              <a:t>sin 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cos</a:t>
            </a:r>
            <a:r>
              <a:rPr lang="en-US" sz="2000" b="1" dirty="0" smtClean="0"/>
              <a:t> 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, </a:t>
            </a:r>
            <a:r>
              <a:rPr lang="ru-RU" sz="2000" b="1" dirty="0" smtClean="0"/>
              <a:t>де 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 = 2,3,4,5 .</a:t>
            </a:r>
          </a:p>
          <a:p>
            <a:pPr fontAlgn="t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67423" y="285728"/>
            <a:ext cx="7247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Середньовічна Індія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143108" y="4286256"/>
          <a:ext cx="3286148" cy="107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4" imgW="2247840" imgH="711000" progId="Equation.3">
                  <p:embed/>
                </p:oleObj>
              </mc:Choice>
              <mc:Fallback>
                <p:oleObj name="Формула" r:id="rId4" imgW="2247840" imgH="7110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4286256"/>
                        <a:ext cx="3286148" cy="10715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000232" y="4214818"/>
            <a:ext cx="3857652" cy="11430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fontAlgn="t">
              <a:buNone/>
            </a:pPr>
            <a:r>
              <a:rPr lang="en-US" sz="2000" b="1" dirty="0" smtClean="0"/>
              <a:t> </a:t>
            </a:r>
            <a:r>
              <a:rPr lang="ru-RU" sz="2000" b="1" dirty="0" err="1" smtClean="0"/>
              <a:t>Тригонометрія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необхідна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астрономічних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розрахунків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en-US" sz="2000" b="1" dirty="0" smtClean="0"/>
              <a:t> </a:t>
            </a:r>
          </a:p>
          <a:p>
            <a:pPr fontAlgn="t">
              <a:buNone/>
            </a:pPr>
            <a:r>
              <a:rPr lang="ru-RU" sz="2000" b="1" dirty="0" err="1" smtClean="0"/>
              <a:t>оформляються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вигляді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таблиць</a:t>
            </a:r>
            <a:r>
              <a:rPr lang="ru-RU" sz="2000" b="1" dirty="0" smtClean="0"/>
              <a:t>. Перша </a:t>
            </a:r>
            <a:r>
              <a:rPr lang="ru-RU" sz="2000" b="1" dirty="0" err="1" smtClean="0"/>
              <a:t>таблиця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синусів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у "</a:t>
            </a:r>
            <a:r>
              <a:rPr lang="ru-RU" sz="2000" b="1" dirty="0" err="1" smtClean="0"/>
              <a:t>Сурья</a:t>
            </a:r>
            <a:r>
              <a:rPr lang="ru-RU" sz="2000" b="1" dirty="0" smtClean="0"/>
              <a:t>-</a:t>
            </a:r>
            <a:endParaRPr lang="en-US" sz="2000" b="1" dirty="0" smtClean="0"/>
          </a:p>
          <a:p>
            <a:pPr fontAlgn="t">
              <a:buNone/>
            </a:pPr>
            <a:r>
              <a:rPr lang="ru-RU" sz="2000" b="1" dirty="0" err="1" smtClean="0"/>
              <a:t>сіддханте</a:t>
            </a:r>
            <a:r>
              <a:rPr lang="ru-RU" sz="2000" b="1" dirty="0" smtClean="0"/>
              <a:t>"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Аріабхата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Пізніше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вчені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склали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більш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докладні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таблиці</a:t>
            </a:r>
            <a:r>
              <a:rPr lang="ru-RU" sz="2000" b="1" dirty="0" smtClean="0"/>
              <a:t>: </a:t>
            </a:r>
            <a:endParaRPr lang="en-US" sz="2000" b="1" dirty="0" smtClean="0"/>
          </a:p>
          <a:p>
            <a:pPr fontAlgn="t">
              <a:buNone/>
            </a:pPr>
            <a:r>
              <a:rPr lang="ru-RU" sz="2000" b="1" dirty="0" err="1" smtClean="0"/>
              <a:t>наприклад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Бхаскара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призводить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таблицю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синусів</a:t>
            </a:r>
            <a:r>
              <a:rPr lang="ru-RU" sz="2000" b="1" dirty="0" smtClean="0"/>
              <a:t> через 1 </a:t>
            </a:r>
            <a:endParaRPr lang="en-US" sz="2000" b="1" dirty="0" smtClean="0"/>
          </a:p>
          <a:p>
            <a:pPr fontAlgn="t">
              <a:buNone/>
            </a:pPr>
            <a:r>
              <a:rPr lang="ru-RU" sz="2000" b="1" dirty="0" smtClean="0"/>
              <a:t> </a:t>
            </a:r>
            <a:r>
              <a:rPr lang="ru-RU" sz="2000" b="1" dirty="0" err="1" smtClean="0"/>
              <a:t>Південноіндійськ</a:t>
            </a:r>
            <a:r>
              <a:rPr lang="uk-UA" sz="2000" b="1" dirty="0" smtClean="0"/>
              <a:t>і</a:t>
            </a:r>
            <a:r>
              <a:rPr lang="ru-RU" sz="2000" b="1" dirty="0" smtClean="0"/>
              <a:t> математики в 16 </a:t>
            </a:r>
            <a:r>
              <a:rPr lang="ru-RU" sz="2000" b="1" dirty="0" err="1" smtClean="0"/>
              <a:t>столітті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домагалися</a:t>
            </a:r>
            <a:r>
              <a:rPr lang="ru-RU" sz="2000" b="1" dirty="0" smtClean="0"/>
              <a:t> великих </a:t>
            </a:r>
            <a:endParaRPr lang="en-US" sz="2000" b="1" dirty="0" smtClean="0"/>
          </a:p>
          <a:p>
            <a:pPr fontAlgn="t">
              <a:buNone/>
            </a:pPr>
            <a:r>
              <a:rPr lang="ru-RU" sz="2000" b="1" dirty="0" err="1" smtClean="0"/>
              <a:t>успіхів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області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підсумовування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нескінченних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числових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рядів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Мабуть</a:t>
            </a:r>
            <a:r>
              <a:rPr lang="ru-RU" sz="2000" b="1" dirty="0" smtClean="0"/>
              <a:t>, </a:t>
            </a:r>
            <a:endParaRPr lang="en-US" sz="2000" b="1" dirty="0" smtClean="0"/>
          </a:p>
          <a:p>
            <a:pPr fontAlgn="t">
              <a:buNone/>
            </a:pPr>
            <a:r>
              <a:rPr lang="ru-RU" sz="2000" b="1" dirty="0" smtClean="0"/>
              <a:t>вони </a:t>
            </a:r>
            <a:r>
              <a:rPr lang="ru-RU" sz="2000" b="1" dirty="0" err="1" smtClean="0"/>
              <a:t>займалися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дослідженнями</a:t>
            </a:r>
            <a:r>
              <a:rPr lang="ru-RU" sz="2000" b="1" dirty="0" smtClean="0"/>
              <a:t>, коли </a:t>
            </a:r>
            <a:r>
              <a:rPr lang="ru-RU" sz="2000" b="1" dirty="0" err="1" smtClean="0"/>
              <a:t>шукали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способи</a:t>
            </a:r>
            <a:r>
              <a:rPr lang="ru-RU" sz="2000" b="1" dirty="0" smtClean="0"/>
              <a:t> </a:t>
            </a:r>
            <a:endParaRPr lang="en-US" sz="2000" b="1" dirty="0" smtClean="0"/>
          </a:p>
          <a:p>
            <a:pPr fontAlgn="t">
              <a:buNone/>
            </a:pPr>
            <a:r>
              <a:rPr lang="ru-RU" sz="2000" b="1" dirty="0" err="1" smtClean="0"/>
              <a:t>обчислення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більш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значень</a:t>
            </a:r>
            <a:r>
              <a:rPr lang="ru-RU" sz="2000" b="1" dirty="0" smtClean="0"/>
              <a:t> числа </a:t>
            </a:r>
            <a:r>
              <a:rPr lang="el-GR" sz="2000" b="1" dirty="0" smtClean="0"/>
              <a:t>π. </a:t>
            </a:r>
            <a:r>
              <a:rPr lang="ru-RU" sz="2000" b="1" dirty="0" err="1" smtClean="0"/>
              <a:t>Нікаланта</a:t>
            </a:r>
            <a:r>
              <a:rPr lang="ru-RU" sz="2000" b="1" dirty="0" smtClean="0"/>
              <a:t> словесно </a:t>
            </a:r>
            <a:endParaRPr lang="en-US" sz="2000" b="1" dirty="0" smtClean="0"/>
          </a:p>
          <a:p>
            <a:pPr fontAlgn="t">
              <a:buNone/>
            </a:pPr>
            <a:r>
              <a:rPr lang="ru-RU" sz="2000" b="1" dirty="0" err="1" smtClean="0"/>
              <a:t>призводить</a:t>
            </a:r>
            <a:r>
              <a:rPr lang="ru-RU" sz="2000" b="1" dirty="0" smtClean="0"/>
              <a:t> правила </a:t>
            </a:r>
            <a:r>
              <a:rPr lang="ru-RU" sz="2000" b="1" dirty="0" err="1" smtClean="0"/>
              <a:t>розкладання</a:t>
            </a:r>
            <a:r>
              <a:rPr lang="ru-RU" sz="2000" b="1" dirty="0" smtClean="0"/>
              <a:t> арктангенса в </a:t>
            </a:r>
            <a:r>
              <a:rPr lang="ru-RU" sz="2000" b="1" dirty="0" err="1" smtClean="0"/>
              <a:t>нескінченний</a:t>
            </a:r>
            <a:r>
              <a:rPr lang="ru-RU" sz="2000" b="1" dirty="0" smtClean="0"/>
              <a:t> </a:t>
            </a:r>
            <a:endParaRPr lang="en-US" sz="2000" b="1" dirty="0" smtClean="0"/>
          </a:p>
          <a:p>
            <a:pPr fontAlgn="t">
              <a:buNone/>
            </a:pPr>
            <a:r>
              <a:rPr lang="ru-RU" sz="2000" b="1" dirty="0" err="1" smtClean="0"/>
              <a:t>степеневий</a:t>
            </a:r>
            <a:r>
              <a:rPr lang="ru-RU" sz="2000" b="1" dirty="0" smtClean="0"/>
              <a:t> ряд. А в </a:t>
            </a:r>
            <a:r>
              <a:rPr lang="ru-RU" sz="2000" b="1" dirty="0" err="1" smtClean="0"/>
              <a:t>анонімному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трактаті</a:t>
            </a:r>
            <a:r>
              <a:rPr lang="ru-RU" sz="2000" b="1" dirty="0" smtClean="0"/>
              <a:t> "</a:t>
            </a:r>
            <a:r>
              <a:rPr lang="ru-RU" sz="2000" b="1" dirty="0" err="1" smtClean="0"/>
              <a:t>Каранападдхаті</a:t>
            </a:r>
            <a:r>
              <a:rPr lang="ru-RU" sz="2000" b="1" dirty="0" smtClean="0"/>
              <a:t>" ("</a:t>
            </a:r>
            <a:r>
              <a:rPr lang="ru-RU" sz="2000" b="1" dirty="0" err="1" smtClean="0"/>
              <a:t>Техніка</a:t>
            </a:r>
            <a:r>
              <a:rPr lang="ru-RU" sz="2000" b="1" dirty="0" smtClean="0"/>
              <a:t> </a:t>
            </a:r>
            <a:endParaRPr lang="en-US" sz="2000" b="1" dirty="0" smtClean="0"/>
          </a:p>
          <a:p>
            <a:pPr fontAlgn="t">
              <a:buNone/>
            </a:pPr>
            <a:r>
              <a:rPr lang="ru-RU" sz="2000" b="1" dirty="0" err="1" smtClean="0"/>
              <a:t>обчислень</a:t>
            </a:r>
            <a:r>
              <a:rPr lang="ru-RU" sz="2000" b="1" dirty="0" smtClean="0"/>
              <a:t>") </a:t>
            </a:r>
            <a:r>
              <a:rPr lang="ru-RU" sz="2000" b="1" dirty="0" err="1" smtClean="0"/>
              <a:t>дані</a:t>
            </a:r>
            <a:r>
              <a:rPr lang="ru-RU" sz="2000" b="1" dirty="0" smtClean="0"/>
              <a:t> правила </a:t>
            </a:r>
            <a:r>
              <a:rPr lang="ru-RU" sz="2000" b="1" dirty="0" err="1" smtClean="0"/>
              <a:t>розкладання</a:t>
            </a:r>
            <a:r>
              <a:rPr lang="ru-RU" sz="2000" b="1" dirty="0" smtClean="0"/>
              <a:t> синуса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косинуса в </a:t>
            </a:r>
            <a:r>
              <a:rPr lang="ru-RU" sz="2000" b="1" dirty="0" err="1" smtClean="0"/>
              <a:t>нескінченні</a:t>
            </a:r>
            <a:r>
              <a:rPr lang="ru-RU" sz="2000" b="1" dirty="0" smtClean="0"/>
              <a:t> </a:t>
            </a:r>
            <a:endParaRPr lang="en-US" sz="2000" b="1" dirty="0" smtClean="0"/>
          </a:p>
          <a:p>
            <a:pPr fontAlgn="t">
              <a:buNone/>
            </a:pPr>
            <a:r>
              <a:rPr lang="ru-RU" sz="2000" b="1" dirty="0" err="1" smtClean="0"/>
              <a:t>статечні</a:t>
            </a:r>
            <a:r>
              <a:rPr lang="ru-RU" sz="2000" b="1" dirty="0" smtClean="0"/>
              <a:t> ряди. </a:t>
            </a:r>
            <a:r>
              <a:rPr lang="ru-RU" sz="2000" b="1" dirty="0" err="1" smtClean="0"/>
              <a:t>Потрібно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сказати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Європі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подібних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результатів</a:t>
            </a:r>
            <a:r>
              <a:rPr lang="ru-RU" sz="2000" b="1" dirty="0" smtClean="0"/>
              <a:t> </a:t>
            </a:r>
            <a:endParaRPr lang="en-US" sz="2000" b="1" dirty="0" smtClean="0"/>
          </a:p>
          <a:p>
            <a:pPr fontAlgn="t">
              <a:buNone/>
            </a:pPr>
            <a:r>
              <a:rPr lang="ru-RU" sz="2000" b="1" dirty="0" err="1" smtClean="0"/>
              <a:t>підійшли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лише</a:t>
            </a:r>
            <a:r>
              <a:rPr lang="ru-RU" sz="2000" b="1" dirty="0" smtClean="0"/>
              <a:t> в 17-18 ст. Так, ряди для синуса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косинуса </a:t>
            </a:r>
            <a:r>
              <a:rPr lang="ru-RU" sz="2000" b="1" dirty="0" err="1" smtClean="0"/>
              <a:t>вивів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Ісаак</a:t>
            </a:r>
            <a:r>
              <a:rPr lang="ru-RU" sz="2000" b="1" dirty="0" smtClean="0"/>
              <a:t> </a:t>
            </a:r>
            <a:endParaRPr lang="en-US" sz="2000" b="1" dirty="0" smtClean="0"/>
          </a:p>
          <a:p>
            <a:pPr fontAlgn="t">
              <a:buNone/>
            </a:pPr>
            <a:r>
              <a:rPr lang="ru-RU" sz="2000" b="1" dirty="0" smtClean="0"/>
              <a:t>Ньютон близько1666 р., а ряд арктангенса </a:t>
            </a:r>
            <a:r>
              <a:rPr lang="ru-RU" sz="2000" b="1" dirty="0" err="1" smtClean="0"/>
              <a:t>був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знайдений</a:t>
            </a:r>
            <a:r>
              <a:rPr lang="ru-RU" sz="2000" b="1" dirty="0" smtClean="0"/>
              <a:t> Дж. </a:t>
            </a:r>
            <a:r>
              <a:rPr lang="ru-RU" sz="2000" b="1" dirty="0" err="1" smtClean="0"/>
              <a:t>Грегорі</a:t>
            </a:r>
            <a:r>
              <a:rPr lang="ru-RU" sz="2000" b="1" dirty="0" smtClean="0"/>
              <a:t> </a:t>
            </a:r>
            <a:endParaRPr lang="en-US" sz="2000" b="1" dirty="0" smtClean="0"/>
          </a:p>
          <a:p>
            <a:pPr fontAlgn="t">
              <a:buNone/>
            </a:pPr>
            <a:r>
              <a:rPr lang="ru-RU" sz="2000" b="1" dirty="0" smtClean="0"/>
              <a:t>в 1671 р.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Г.В. </a:t>
            </a:r>
            <a:r>
              <a:rPr lang="ru-RU" sz="2000" b="1" dirty="0" err="1" smtClean="0"/>
              <a:t>Лейбніцем</a:t>
            </a:r>
            <a:r>
              <a:rPr lang="ru-RU" sz="2000" b="1" dirty="0" smtClean="0"/>
              <a:t> в 1673 р.</a:t>
            </a:r>
            <a:r>
              <a:rPr lang="en-US" sz="2000" b="1" dirty="0" smtClean="0"/>
              <a:t> </a:t>
            </a:r>
            <a:r>
              <a:rPr lang="ru-RU" sz="2000" b="1" dirty="0" err="1" smtClean="0"/>
              <a:t>Після</a:t>
            </a:r>
            <a:r>
              <a:rPr lang="ru-RU" sz="2000" b="1" dirty="0" smtClean="0"/>
              <a:t> того як </a:t>
            </a:r>
            <a:r>
              <a:rPr lang="ru-RU" sz="2000" b="1" dirty="0" err="1" smtClean="0"/>
              <a:t>арабські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трактати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були</a:t>
            </a:r>
            <a:r>
              <a:rPr lang="ru-RU" sz="2000" b="1" dirty="0" smtClean="0"/>
              <a:t> </a:t>
            </a:r>
          </a:p>
          <a:p>
            <a:pPr fontAlgn="t">
              <a:buNone/>
            </a:pPr>
            <a:r>
              <a:rPr lang="ru-RU" sz="2000" b="1" dirty="0" err="1" smtClean="0"/>
              <a:t>перекладені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латинь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багато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ідей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індійських</a:t>
            </a:r>
            <a:r>
              <a:rPr lang="en-US" sz="2000" b="1" dirty="0" smtClean="0"/>
              <a:t> </a:t>
            </a:r>
            <a:r>
              <a:rPr lang="ru-RU" sz="2000" b="1" dirty="0" smtClean="0"/>
              <a:t>   </a:t>
            </a:r>
            <a:r>
              <a:rPr lang="ru-RU" sz="2000" b="1" dirty="0" err="1" smtClean="0"/>
              <a:t>математиків</a:t>
            </a:r>
            <a:r>
              <a:rPr lang="ru-RU" sz="2000" b="1" dirty="0" smtClean="0"/>
              <a:t> стали </a:t>
            </a:r>
          </a:p>
          <a:p>
            <a:pPr fontAlgn="t">
              <a:buNone/>
            </a:pPr>
            <a:r>
              <a:rPr lang="ru-RU" sz="2000" b="1" dirty="0" err="1" smtClean="0"/>
              <a:t>надбанням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європейської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потім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світової</a:t>
            </a:r>
            <a:r>
              <a:rPr lang="ru-RU" sz="2000" b="1" dirty="0" smtClean="0"/>
              <a:t> науки.</a:t>
            </a:r>
          </a:p>
          <a:p>
            <a:pPr fontAlgn="t"/>
            <a:endParaRPr lang="ru-RU" sz="20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Аравія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 </a:t>
            </a:r>
            <a:r>
              <a:rPr lang="ru-RU" sz="2000" b="1" dirty="0" err="1" smtClean="0"/>
              <a:t>Значний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внесок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розвиток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тригонометрії</a:t>
            </a:r>
            <a:r>
              <a:rPr lang="ru-RU" sz="2000" b="1" dirty="0" smtClean="0"/>
              <a:t> внесли </a:t>
            </a:r>
            <a:r>
              <a:rPr lang="ru-RU" sz="2000" b="1" dirty="0" err="1" smtClean="0"/>
              <a:t>арабські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вчені</a:t>
            </a:r>
            <a:r>
              <a:rPr lang="ru-RU" sz="2000" b="1" dirty="0" smtClean="0"/>
              <a:t> аль </a:t>
            </a:r>
          </a:p>
          <a:p>
            <a:pPr>
              <a:buNone/>
            </a:pPr>
            <a:r>
              <a:rPr lang="ru-RU" sz="2000" b="1" dirty="0" smtClean="0"/>
              <a:t>Батанов (850-929) 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Абу-ль-Вефа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Мухамед-бен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Мухамед</a:t>
            </a:r>
            <a:r>
              <a:rPr lang="ru-RU" sz="2000" b="1" dirty="0" smtClean="0"/>
              <a:t> (940-998), </a:t>
            </a:r>
            <a:r>
              <a:rPr lang="ru-RU" sz="2000" b="1" dirty="0" err="1" smtClean="0"/>
              <a:t>який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err="1" smtClean="0"/>
              <a:t>склав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таблиці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синусів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тангенсів</a:t>
            </a:r>
            <a:r>
              <a:rPr lang="ru-RU" sz="2000" b="1" dirty="0" smtClean="0"/>
              <a:t> через 10' 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точністю</a:t>
            </a:r>
            <a:r>
              <a:rPr lang="ru-RU" sz="2000" b="1" dirty="0" smtClean="0"/>
              <a:t> до 1/60</a:t>
            </a:r>
            <a:r>
              <a:rPr lang="ru-RU" sz="2000" b="1" baseline="30000" dirty="0" smtClean="0"/>
              <a:t>4</a:t>
            </a:r>
            <a:r>
              <a:rPr lang="ru-RU" sz="2000" b="1" dirty="0" smtClean="0"/>
              <a:t>.</a:t>
            </a:r>
          </a:p>
          <a:p>
            <a:pPr>
              <a:buNone/>
            </a:pPr>
            <a:r>
              <a:rPr lang="ru-RU" sz="2000" b="1" dirty="0" smtClean="0"/>
              <a:t> Теорему </a:t>
            </a:r>
            <a:r>
              <a:rPr lang="ru-RU" sz="2000" b="1" dirty="0" err="1" smtClean="0"/>
              <a:t>синусів</a:t>
            </a:r>
            <a:r>
              <a:rPr lang="ru-RU" sz="2000" b="1" dirty="0" smtClean="0"/>
              <a:t> уже знали </a:t>
            </a:r>
            <a:r>
              <a:rPr lang="ru-RU" sz="2000" b="1" dirty="0" err="1" smtClean="0"/>
              <a:t>індійський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вчений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Бхаскара</a:t>
            </a:r>
            <a:r>
              <a:rPr lang="ru-RU" sz="2000" b="1" dirty="0" smtClean="0"/>
              <a:t> (р.1114, </a:t>
            </a:r>
            <a:r>
              <a:rPr lang="ru-RU" sz="2000" b="1" dirty="0" err="1" smtClean="0"/>
              <a:t>рік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err="1" smtClean="0"/>
              <a:t>смерті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невідомий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азербайджанський</a:t>
            </a:r>
            <a:r>
              <a:rPr lang="ru-RU" sz="2000" b="1" dirty="0" smtClean="0"/>
              <a:t> астроном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математик </a:t>
            </a:r>
          </a:p>
          <a:p>
            <a:pPr>
              <a:buNone/>
            </a:pPr>
            <a:r>
              <a:rPr lang="ru-RU" sz="2000" b="1" dirty="0" err="1" smtClean="0"/>
              <a:t>Насіреддін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Тусі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Мухамед</a:t>
            </a:r>
            <a:r>
              <a:rPr lang="ru-RU" sz="2000" b="1" dirty="0" smtClean="0"/>
              <a:t> (1201-1274). </a:t>
            </a:r>
            <a:r>
              <a:rPr lang="ru-RU" sz="2000" b="1" dirty="0" err="1" smtClean="0"/>
              <a:t>Крім</a:t>
            </a:r>
            <a:r>
              <a:rPr lang="ru-RU" sz="2000" b="1" dirty="0" smtClean="0"/>
              <a:t> того, </a:t>
            </a:r>
            <a:r>
              <a:rPr lang="ru-RU" sz="2000" b="1" dirty="0" err="1" smtClean="0"/>
              <a:t>Насіреддін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Тусі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своїй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err="1" smtClean="0"/>
              <a:t>роботі</a:t>
            </a:r>
            <a:r>
              <a:rPr lang="ru-RU" sz="2000" b="1" dirty="0" smtClean="0"/>
              <a:t> «Трактат про </a:t>
            </a:r>
            <a:r>
              <a:rPr lang="ru-RU" sz="2000" b="1" dirty="0" err="1" smtClean="0"/>
              <a:t>повний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чотиристоронник</a:t>
            </a:r>
            <a:r>
              <a:rPr lang="ru-RU" sz="2000" b="1" dirty="0" smtClean="0"/>
              <a:t>» </a:t>
            </a:r>
            <a:r>
              <a:rPr lang="ru-RU" sz="2000" b="1" dirty="0" err="1" smtClean="0"/>
              <a:t>виклав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плоску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err="1" smtClean="0"/>
              <a:t>сферичну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тригонометрію</a:t>
            </a:r>
            <a:r>
              <a:rPr lang="ru-RU" sz="2000" b="1" dirty="0" smtClean="0"/>
              <a:t> як </a:t>
            </a:r>
            <a:r>
              <a:rPr lang="ru-RU" sz="2000" b="1" dirty="0" err="1" smtClean="0"/>
              <a:t>самостійну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дисципліну</a:t>
            </a:r>
            <a:r>
              <a:rPr lang="ru-RU" sz="2000" b="1" dirty="0" smtClean="0"/>
              <a:t>.</a:t>
            </a:r>
          </a:p>
          <a:p>
            <a:pPr fontAlgn="t">
              <a:buNone/>
            </a:pPr>
            <a:endParaRPr lang="ru-RU" sz="2000" dirty="0"/>
          </a:p>
        </p:txBody>
      </p:sp>
      <p:pic>
        <p:nvPicPr>
          <p:cNvPr id="6" name="Рисунок 5" descr="image06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4429132"/>
            <a:ext cx="1666875" cy="1857375"/>
          </a:xfrm>
          <a:prstGeom prst="rect">
            <a:avLst/>
          </a:prstGeom>
        </p:spPr>
      </p:pic>
      <p:pic>
        <p:nvPicPr>
          <p:cNvPr id="7" name="Рисунок 6" descr="image065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50" y="4357694"/>
            <a:ext cx="1724025" cy="2066925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2" y="-36450"/>
            <a:ext cx="850109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Мета:</a:t>
            </a:r>
            <a:endParaRPr lang="ru-RU" sz="6000" b="1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76" name="Группа 12"/>
          <p:cNvGrpSpPr>
            <a:grpSpLocks/>
          </p:cNvGrpSpPr>
          <p:nvPr/>
        </p:nvGrpSpPr>
        <p:grpSpPr bwMode="auto">
          <a:xfrm>
            <a:off x="882646" y="1214423"/>
            <a:ext cx="7832757" cy="4401205"/>
            <a:chOff x="882291" y="1214421"/>
            <a:chExt cx="7833302" cy="4400368"/>
          </a:xfrm>
        </p:grpSpPr>
        <p:sp>
          <p:nvSpPr>
            <p:cNvPr id="5" name="TextBox 4"/>
            <p:cNvSpPr txBox="1"/>
            <p:nvPr/>
          </p:nvSpPr>
          <p:spPr>
            <a:xfrm>
              <a:off x="1571317" y="1214421"/>
              <a:ext cx="7144276" cy="44003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000" b="1" i="1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закріпити, систематизувати і перевірити </a:t>
              </a:r>
              <a:r>
                <a:rPr lang="uk-UA" sz="40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знання</a:t>
              </a:r>
              <a:r>
                <a:rPr lang="uk-UA" sz="4000" b="1" i="1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з теми розв'язування</a:t>
              </a:r>
              <a:r>
                <a:rPr lang="uk-UA" sz="4000" b="1" i="1" dirty="0" smtClean="0">
                  <a:solidFill>
                    <a:schemeClr val="accent5">
                      <a:lumMod val="50000"/>
                    </a:schemeClr>
                  </a:solidFill>
                  <a:latin typeface="Times New Roman"/>
                  <a:cs typeface="Times New Roman"/>
                </a:rPr>
                <a:t> трикутників; </a:t>
              </a:r>
              <a:r>
                <a:rPr lang="uk-UA" sz="4000" b="1" i="1" dirty="0" smtClean="0">
                  <a:solidFill>
                    <a:srgbClr val="7030A0"/>
                  </a:solidFill>
                  <a:latin typeface="Times New Roman"/>
                  <a:cs typeface="Times New Roman"/>
                </a:rPr>
                <a:t>вміння та навички </a:t>
              </a:r>
              <a:r>
                <a:rPr lang="uk-UA" sz="4000" b="1" i="1" dirty="0" smtClean="0">
                  <a:solidFill>
                    <a:schemeClr val="accent5">
                      <a:lumMod val="50000"/>
                    </a:schemeClr>
                  </a:solidFill>
                  <a:latin typeface="Times New Roman"/>
                  <a:cs typeface="Times New Roman"/>
                </a:rPr>
                <a:t>знаходження невідомих елементів трикутника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000" b="1" i="1" dirty="0" smtClean="0">
                  <a:solidFill>
                    <a:schemeClr val="accent5">
                      <a:lumMod val="50000"/>
                    </a:schemeClr>
                  </a:solidFill>
                  <a:latin typeface="Times New Roman"/>
                  <a:cs typeface="Times New Roman"/>
                </a:rPr>
                <a:t> за трьома відомими;</a:t>
              </a:r>
              <a:endParaRPr lang="ru-RU" sz="4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78" name="Picture 5" descr="C:\Documents and Settings\Admin\Рабочий стол\презентация\75b4eecffafdg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291" y="1285860"/>
              <a:ext cx="617875" cy="642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Європа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Першим </a:t>
            </a:r>
            <a:r>
              <a:rPr lang="ru-RU" sz="2000" b="1" dirty="0" err="1" smtClean="0"/>
              <a:t>європейських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твором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цілком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присвяченим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астрономії</a:t>
            </a:r>
            <a:r>
              <a:rPr lang="ru-RU" sz="2000" b="1" dirty="0" smtClean="0"/>
              <a:t>, часто </a:t>
            </a:r>
          </a:p>
          <a:p>
            <a:pPr>
              <a:buNone/>
            </a:pPr>
            <a:r>
              <a:rPr lang="ru-RU" sz="2000" b="1" dirty="0" err="1" smtClean="0"/>
              <a:t>називають</a:t>
            </a:r>
            <a:r>
              <a:rPr lang="ru-RU" sz="2000" b="1" dirty="0" smtClean="0"/>
              <a:t>«</a:t>
            </a:r>
            <a:r>
              <a:rPr lang="ru-RU" sz="2000" b="1" dirty="0" err="1" smtClean="0"/>
              <a:t>Чотири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трактати</a:t>
            </a:r>
            <a:r>
              <a:rPr lang="ru-RU" sz="2000" b="1" dirty="0" smtClean="0"/>
              <a:t> про </a:t>
            </a:r>
            <a:r>
              <a:rPr lang="ru-RU" sz="2000" b="1" dirty="0" err="1" smtClean="0"/>
              <a:t>прямі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обернені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хорди</a:t>
            </a:r>
            <a:r>
              <a:rPr lang="ru-RU" sz="2000" b="1" dirty="0" smtClean="0"/>
              <a:t>» </a:t>
            </a:r>
            <a:r>
              <a:rPr lang="ru-RU" sz="2000" b="1" dirty="0" err="1" smtClean="0"/>
              <a:t>англійського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smtClean="0"/>
              <a:t>астронома </a:t>
            </a:r>
            <a:r>
              <a:rPr lang="ru-RU" sz="2000" b="1" dirty="0" err="1" smtClean="0"/>
              <a:t>Річарда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Воллінгфордського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близько</a:t>
            </a:r>
            <a:r>
              <a:rPr lang="ru-RU" sz="2000" b="1" dirty="0" smtClean="0"/>
              <a:t> 1320 р.). </a:t>
            </a:r>
            <a:r>
              <a:rPr lang="ru-RU" sz="2000" b="1" dirty="0" err="1" smtClean="0"/>
              <a:t>Приблизно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ті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smtClean="0"/>
              <a:t>ж роки </a:t>
            </a:r>
            <a:r>
              <a:rPr lang="ru-RU" sz="2000" b="1" dirty="0" err="1" smtClean="0"/>
              <a:t>був</a:t>
            </a:r>
            <a:r>
              <a:rPr lang="ru-RU" sz="2000" b="1" dirty="0" smtClean="0"/>
              <a:t> написаний трактат </a:t>
            </a:r>
            <a:r>
              <a:rPr lang="ru-RU" sz="2000" b="1" dirty="0" err="1" smtClean="0"/>
              <a:t>європейського</a:t>
            </a:r>
            <a:r>
              <a:rPr lang="ru-RU" sz="2000" b="1" dirty="0" smtClean="0"/>
              <a:t> математика </a:t>
            </a:r>
            <a:r>
              <a:rPr lang="ru-RU" sz="2000" b="1" dirty="0" err="1" smtClean="0"/>
              <a:t>Леві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бен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err="1" smtClean="0"/>
              <a:t>Гершома</a:t>
            </a:r>
            <a:r>
              <a:rPr lang="ru-RU" sz="2000" b="1" dirty="0" smtClean="0"/>
              <a:t> «Про </a:t>
            </a:r>
            <a:r>
              <a:rPr lang="ru-RU" sz="2000" b="1" dirty="0" err="1" smtClean="0"/>
              <a:t>синуси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хорди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дуги»,</a:t>
            </a:r>
            <a:r>
              <a:rPr lang="ru-RU" sz="2000" b="1" dirty="0" err="1" smtClean="0"/>
              <a:t>перекладений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латинську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err="1" smtClean="0"/>
              <a:t>мову</a:t>
            </a:r>
            <a:r>
              <a:rPr lang="ru-RU" sz="2000" b="1" dirty="0" smtClean="0"/>
              <a:t> 1324 року. </a:t>
            </a:r>
            <a:r>
              <a:rPr lang="ru-RU" sz="2000" b="1" dirty="0" err="1" smtClean="0"/>
              <a:t>Тригонометрії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торкається</a:t>
            </a:r>
            <a:r>
              <a:rPr lang="ru-RU" sz="2000" b="1" dirty="0" smtClean="0"/>
              <a:t> «Теоретична </a:t>
            </a:r>
          </a:p>
          <a:p>
            <a:pPr>
              <a:buNone/>
            </a:pPr>
            <a:r>
              <a:rPr lang="ru-RU" sz="2000" b="1" dirty="0" err="1" smtClean="0"/>
              <a:t>геометрія</a:t>
            </a:r>
            <a:r>
              <a:rPr lang="ru-RU" sz="2000" b="1" dirty="0" smtClean="0"/>
              <a:t>» </a:t>
            </a:r>
            <a:r>
              <a:rPr lang="ru-RU" sz="2000" b="1" dirty="0" err="1" smtClean="0"/>
              <a:t>англійського</a:t>
            </a:r>
            <a:r>
              <a:rPr lang="ru-RU" sz="2000" b="1" dirty="0" smtClean="0"/>
              <a:t> математика Томаса </a:t>
            </a:r>
            <a:r>
              <a:rPr lang="ru-RU" sz="2000" b="1" dirty="0" err="1" smtClean="0"/>
              <a:t>Брадвардіна</a:t>
            </a:r>
            <a:r>
              <a:rPr lang="ru-RU" sz="2000" b="1" dirty="0" smtClean="0"/>
              <a:t> (написана у </a:t>
            </a:r>
          </a:p>
          <a:p>
            <a:pPr>
              <a:buNone/>
            </a:pPr>
            <a:r>
              <a:rPr lang="ru-RU" sz="2000" b="1" dirty="0" err="1" smtClean="0"/>
              <a:t>першій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половині</a:t>
            </a:r>
            <a:r>
              <a:rPr lang="ru-RU" sz="2000" b="1" dirty="0" smtClean="0"/>
              <a:t> </a:t>
            </a:r>
            <a:r>
              <a:rPr lang="en-US" sz="2000" b="1" dirty="0" smtClean="0"/>
              <a:t>XIV </a:t>
            </a:r>
            <a:r>
              <a:rPr lang="ru-RU" sz="2000" b="1" dirty="0" smtClean="0"/>
              <a:t>ст., </a:t>
            </a:r>
            <a:r>
              <a:rPr lang="ru-RU" sz="2000" b="1" dirty="0" err="1" smtClean="0"/>
              <a:t>опублікована</a:t>
            </a:r>
            <a:r>
              <a:rPr lang="ru-RU" sz="2000" b="1" dirty="0" smtClean="0"/>
              <a:t> у 1495 </a:t>
            </a:r>
            <a:r>
              <a:rPr lang="ru-RU" sz="2000" b="1" dirty="0" err="1" smtClean="0"/>
              <a:t>році</a:t>
            </a:r>
            <a:r>
              <a:rPr lang="ru-RU" sz="2000" b="1" dirty="0" smtClean="0"/>
              <a:t>.</a:t>
            </a:r>
          </a:p>
          <a:p>
            <a:pPr>
              <a:buNone/>
            </a:pPr>
            <a:r>
              <a:rPr lang="ru-RU" sz="2000" b="1" dirty="0" smtClean="0"/>
              <a:t> Великим </a:t>
            </a:r>
            <a:r>
              <a:rPr lang="ru-RU" sz="2000" b="1" dirty="0" err="1" smtClean="0"/>
              <a:t>досягненням</a:t>
            </a:r>
            <a:r>
              <a:rPr lang="ru-RU" sz="2000" b="1" dirty="0" smtClean="0"/>
              <a:t> стала </a:t>
            </a:r>
            <a:r>
              <a:rPr lang="ru-RU" sz="2000" b="1" dirty="0" err="1" smtClean="0"/>
              <a:t>монографія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Регіомонтана</a:t>
            </a:r>
            <a:r>
              <a:rPr lang="ru-RU" sz="2000" b="1" dirty="0" smtClean="0"/>
              <a:t> «</a:t>
            </a:r>
            <a:r>
              <a:rPr lang="ru-RU" sz="2000" b="1" dirty="0" err="1" smtClean="0"/>
              <a:t>П'ять</a:t>
            </a:r>
            <a:r>
              <a:rPr lang="ru-RU" sz="2000" b="1" dirty="0" smtClean="0"/>
              <a:t> книг про </a:t>
            </a:r>
          </a:p>
          <a:p>
            <a:pPr>
              <a:buNone/>
            </a:pPr>
            <a:r>
              <a:rPr lang="ru-RU" sz="2000" b="1" dirty="0" err="1" smtClean="0"/>
              <a:t>трикутники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всіх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видів</a:t>
            </a:r>
            <a:r>
              <a:rPr lang="ru-RU" sz="2000" b="1" dirty="0" smtClean="0"/>
              <a:t>» (</a:t>
            </a:r>
            <a:r>
              <a:rPr lang="ru-RU" sz="2000" b="1" dirty="0" err="1" smtClean="0"/>
              <a:t>опублікована</a:t>
            </a:r>
            <a:r>
              <a:rPr lang="ru-RU" sz="2000" b="1" dirty="0" smtClean="0"/>
              <a:t> у 1462–1464), в </a:t>
            </a:r>
            <a:r>
              <a:rPr lang="ru-RU" sz="2000" b="1" dirty="0" err="1" smtClean="0"/>
              <a:t>якій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зведені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smtClean="0"/>
              <a:t>все </a:t>
            </a:r>
            <a:r>
              <a:rPr lang="ru-RU" sz="2000" b="1" dirty="0" err="1" smtClean="0"/>
              <a:t>відомі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цього</a:t>
            </a:r>
            <a:r>
              <a:rPr lang="ru-RU" sz="2000" b="1" dirty="0" smtClean="0"/>
              <a:t> моменту </a:t>
            </a:r>
            <a:r>
              <a:rPr lang="ru-RU" sz="2000" b="1" dirty="0" err="1" smtClean="0"/>
              <a:t>знання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плоскої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сферичної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err="1" smtClean="0"/>
              <a:t>тригонометрії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прикладені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семизначні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таблиці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синусів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кроком</a:t>
            </a:r>
            <a:r>
              <a:rPr lang="ru-RU" sz="2000" b="1" dirty="0" smtClean="0"/>
              <a:t> 1') 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err="1" smtClean="0"/>
              <a:t>тангенсів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кроком</a:t>
            </a:r>
            <a:r>
              <a:rPr lang="ru-RU" sz="2000" b="1" dirty="0" smtClean="0"/>
              <a:t> 1'). </a:t>
            </a:r>
            <a:r>
              <a:rPr lang="ru-RU" sz="2000" b="1" dirty="0" err="1" smtClean="0"/>
              <a:t>Суттєво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те,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таблицях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Регімонтана</a:t>
            </a:r>
            <a:r>
              <a:rPr lang="ru-RU" sz="2000" b="1" dirty="0" smtClean="0"/>
              <a:t>, </a:t>
            </a:r>
          </a:p>
          <a:p>
            <a:pPr>
              <a:buNone/>
            </a:pPr>
            <a:r>
              <a:rPr lang="ru-RU" sz="2000" b="1" dirty="0" err="1" smtClean="0"/>
              <a:t>порушуючи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астрономічну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традицію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вперше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використовувалась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err="1" smtClean="0"/>
              <a:t>десяткова</a:t>
            </a:r>
            <a:r>
              <a:rPr lang="ru-RU" sz="2000" b="1" dirty="0" smtClean="0"/>
              <a:t> система.</a:t>
            </a:r>
          </a:p>
          <a:p>
            <a:pPr fontAlgn="t">
              <a:buNone/>
            </a:pPr>
            <a:endParaRPr lang="ru-RU" sz="2000" b="1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Новий час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  </a:t>
            </a:r>
            <a:r>
              <a:rPr lang="ru-RU" sz="2000" b="1" dirty="0" err="1" smtClean="0"/>
              <a:t>Розвиток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тригонометрії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Новий</a:t>
            </a:r>
            <a:r>
              <a:rPr lang="ru-RU" sz="2000" b="1" dirty="0" smtClean="0"/>
              <a:t> час став </a:t>
            </a:r>
            <a:r>
              <a:rPr lang="ru-RU" sz="2000" b="1" dirty="0" err="1" smtClean="0"/>
              <a:t>надзвичайно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важливим</a:t>
            </a:r>
            <a:r>
              <a:rPr lang="ru-RU" sz="2000" b="1" dirty="0" smtClean="0"/>
              <a:t> не </a:t>
            </a:r>
          </a:p>
          <a:p>
            <a:pPr>
              <a:buNone/>
            </a:pPr>
            <a:r>
              <a:rPr lang="ru-RU" sz="2000" b="1" dirty="0" err="1" smtClean="0"/>
              <a:t>тільки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астрономії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астрології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але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для </a:t>
            </a:r>
            <a:r>
              <a:rPr lang="ru-RU" sz="2000" b="1" dirty="0" err="1" smtClean="0"/>
              <a:t>інших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галузей</a:t>
            </a:r>
            <a:r>
              <a:rPr lang="ru-RU" sz="2000" b="1" dirty="0" smtClean="0"/>
              <a:t>, в першу </a:t>
            </a:r>
          </a:p>
          <a:p>
            <a:pPr>
              <a:buNone/>
            </a:pPr>
            <a:r>
              <a:rPr lang="ru-RU" sz="2000" b="1" dirty="0" err="1" smtClean="0"/>
              <a:t>чергу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артилерії</a:t>
            </a:r>
            <a:r>
              <a:rPr lang="ru-RU" sz="2000" b="1" dirty="0" smtClean="0"/>
              <a:t>, оптики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навігації</a:t>
            </a:r>
            <a:r>
              <a:rPr lang="ru-RU" sz="2000" b="1" dirty="0" smtClean="0"/>
              <a:t> у далеких </a:t>
            </a:r>
            <a:r>
              <a:rPr lang="ru-RU" sz="2000" b="1" dirty="0" err="1" smtClean="0"/>
              <a:t>морських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подорожах</a:t>
            </a:r>
            <a:r>
              <a:rPr lang="ru-RU" sz="2000" b="1" dirty="0" smtClean="0"/>
              <a:t>. Тому </a:t>
            </a:r>
          </a:p>
          <a:p>
            <a:pPr>
              <a:buNone/>
            </a:pPr>
            <a:r>
              <a:rPr lang="ru-RU" sz="2000" b="1" dirty="0" err="1" smtClean="0"/>
              <a:t>після</a:t>
            </a:r>
            <a:r>
              <a:rPr lang="ru-RU" sz="2000" b="1" dirty="0" smtClean="0"/>
              <a:t> </a:t>
            </a:r>
            <a:r>
              <a:rPr lang="en-US" sz="2000" b="1" dirty="0" smtClean="0"/>
              <a:t>XVI </a:t>
            </a:r>
            <a:r>
              <a:rPr lang="ru-RU" sz="2000" b="1" dirty="0" err="1" smtClean="0"/>
              <a:t>століття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цією</a:t>
            </a:r>
            <a:r>
              <a:rPr lang="ru-RU" sz="2000" b="1" dirty="0" smtClean="0"/>
              <a:t> темою </a:t>
            </a:r>
            <a:r>
              <a:rPr lang="ru-RU" sz="2000" b="1" dirty="0" err="1" smtClean="0"/>
              <a:t>займалися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багато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видатних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вчених</a:t>
            </a:r>
            <a:r>
              <a:rPr lang="ru-RU" sz="2000" b="1" dirty="0" smtClean="0"/>
              <a:t>, в тому </a:t>
            </a:r>
          </a:p>
          <a:p>
            <a:pPr>
              <a:buNone/>
            </a:pPr>
            <a:r>
              <a:rPr lang="ru-RU" sz="2000" b="1" dirty="0" err="1" smtClean="0"/>
              <a:t>числі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Миколай</a:t>
            </a:r>
            <a:r>
              <a:rPr lang="ru-RU" sz="2000" b="1" dirty="0" smtClean="0"/>
              <a:t> Коперник, </a:t>
            </a:r>
            <a:r>
              <a:rPr lang="ru-RU" sz="2000" b="1" dirty="0" err="1" smtClean="0"/>
              <a:t>Йоганн</a:t>
            </a:r>
            <a:r>
              <a:rPr lang="ru-RU" sz="2000" b="1" dirty="0" smtClean="0"/>
              <a:t> Кеплер, Франсуа </a:t>
            </a:r>
            <a:r>
              <a:rPr lang="ru-RU" sz="2000" b="1" dirty="0" err="1" smtClean="0"/>
              <a:t>Вієт</a:t>
            </a:r>
            <a:r>
              <a:rPr lang="ru-RU" sz="2000" b="1" dirty="0" smtClean="0"/>
              <a:t>. Коперник </a:t>
            </a:r>
          </a:p>
          <a:p>
            <a:pPr>
              <a:buNone/>
            </a:pPr>
            <a:r>
              <a:rPr lang="ru-RU" sz="2000" b="1" dirty="0" err="1" smtClean="0"/>
              <a:t>присвятив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тригонометрії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глави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своєму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трактаті</a:t>
            </a:r>
            <a:r>
              <a:rPr lang="ru-RU" sz="2000" b="1" dirty="0" smtClean="0"/>
              <a:t> «Про </a:t>
            </a:r>
            <a:r>
              <a:rPr lang="ru-RU" sz="2000" b="1" dirty="0" err="1" smtClean="0"/>
              <a:t>обертання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err="1" smtClean="0"/>
              <a:t>небесних</a:t>
            </a:r>
            <a:r>
              <a:rPr lang="ru-RU" sz="2000" b="1" dirty="0" smtClean="0"/>
              <a:t> сфер» (1543). </a:t>
            </a:r>
            <a:r>
              <a:rPr lang="ru-RU" sz="2000" b="1" dirty="0" err="1" smtClean="0"/>
              <a:t>Незабаром</a:t>
            </a:r>
            <a:r>
              <a:rPr lang="ru-RU" sz="2000" b="1" dirty="0" smtClean="0"/>
              <a:t> (1551) </a:t>
            </a:r>
            <a:r>
              <a:rPr lang="ru-RU" sz="2000" b="1" dirty="0" err="1" smtClean="0"/>
              <a:t>з'явились</a:t>
            </a:r>
            <a:r>
              <a:rPr lang="ru-RU" sz="2000" b="1" dirty="0" smtClean="0"/>
              <a:t> 15-значні </a:t>
            </a:r>
          </a:p>
          <a:p>
            <a:pPr>
              <a:buNone/>
            </a:pPr>
            <a:r>
              <a:rPr lang="ru-RU" sz="2000" b="1" dirty="0" err="1" smtClean="0"/>
              <a:t>тригонометричні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таблиці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Ретика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учня</a:t>
            </a:r>
            <a:r>
              <a:rPr lang="ru-RU" sz="2000" b="1" dirty="0" smtClean="0"/>
              <a:t> Коперника,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кроком</a:t>
            </a:r>
            <a:r>
              <a:rPr lang="ru-RU" sz="2000" b="1" dirty="0" smtClean="0"/>
              <a:t> 10". Кеплер </a:t>
            </a:r>
          </a:p>
          <a:p>
            <a:pPr>
              <a:buNone/>
            </a:pPr>
            <a:r>
              <a:rPr lang="ru-RU" sz="2000" b="1" dirty="0" err="1" smtClean="0"/>
              <a:t>опублікував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працю</a:t>
            </a:r>
            <a:r>
              <a:rPr lang="ru-RU" sz="2000" b="1" dirty="0" smtClean="0"/>
              <a:t> «</a:t>
            </a:r>
            <a:r>
              <a:rPr lang="ru-RU" sz="2000" b="1" dirty="0" err="1" smtClean="0"/>
              <a:t>Оптична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частина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астрономії</a:t>
            </a:r>
            <a:r>
              <a:rPr lang="ru-RU" sz="2000" b="1" dirty="0" smtClean="0"/>
              <a:t>» (1604).</a:t>
            </a:r>
          </a:p>
          <a:p>
            <a:pPr>
              <a:buNone/>
            </a:pPr>
            <a:r>
              <a:rPr lang="ru-RU" sz="2000" b="1" dirty="0" smtClean="0"/>
              <a:t> Потреба у </a:t>
            </a:r>
            <a:r>
              <a:rPr lang="ru-RU" sz="2000" b="1" dirty="0" err="1" smtClean="0"/>
              <a:t>складних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тригонометричних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розрахунках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викликала</a:t>
            </a:r>
            <a:r>
              <a:rPr lang="ru-RU" sz="2000" b="1" dirty="0" smtClean="0"/>
              <a:t> на </a:t>
            </a:r>
          </a:p>
          <a:p>
            <a:pPr>
              <a:buNone/>
            </a:pPr>
            <a:r>
              <a:rPr lang="ru-RU" sz="2000" b="1" dirty="0" smtClean="0"/>
              <a:t>початку </a:t>
            </a:r>
            <a:r>
              <a:rPr lang="en-US" sz="2000" b="1" dirty="0" smtClean="0"/>
              <a:t>XVII</a:t>
            </a:r>
            <a:r>
              <a:rPr lang="ru-RU" sz="2000" b="1" dirty="0" err="1" smtClean="0"/>
              <a:t>століття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відкриття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логарифмів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причому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перші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логарифмічні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err="1" smtClean="0"/>
              <a:t>таблиці</a:t>
            </a:r>
            <a:r>
              <a:rPr lang="ru-RU" sz="2000" b="1" dirty="0" smtClean="0"/>
              <a:t> Джона Непера </a:t>
            </a:r>
            <a:r>
              <a:rPr lang="ru-RU" sz="2000" b="1" dirty="0" err="1" smtClean="0"/>
              <a:t>містили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тільки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логарифми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тригонометричних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err="1" smtClean="0"/>
              <a:t>функцій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Серед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інших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відкриттів</a:t>
            </a:r>
            <a:r>
              <a:rPr lang="ru-RU" sz="2000" b="1" dirty="0" smtClean="0"/>
              <a:t> Непера — </a:t>
            </a:r>
            <a:r>
              <a:rPr lang="ru-RU" sz="2000" b="1" dirty="0" err="1" smtClean="0"/>
              <a:t>ефективний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аглоритм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err="1" smtClean="0"/>
              <a:t>розв'язання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сферичних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трикутників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отримав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назву</a:t>
            </a:r>
            <a:r>
              <a:rPr lang="ru-RU" sz="2000" b="1" dirty="0" smtClean="0"/>
              <a:t> «</a:t>
            </a:r>
            <a:r>
              <a:rPr lang="ru-RU" sz="2000" b="1" dirty="0" err="1" smtClean="0"/>
              <a:t>формули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err="1" smtClean="0"/>
              <a:t>аналогії</a:t>
            </a:r>
            <a:r>
              <a:rPr lang="ru-RU" sz="2000" b="1" dirty="0" smtClean="0"/>
              <a:t> Непера».</a:t>
            </a:r>
          </a:p>
          <a:p>
            <a:pPr fontAlgn="t">
              <a:buNone/>
            </a:pPr>
            <a:endParaRPr lang="ru-RU" sz="2000" b="1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>
              <a:buNone/>
            </a:pPr>
            <a:endParaRPr lang="uk-UA" sz="2000" b="1" dirty="0" smtClean="0"/>
          </a:p>
          <a:p>
            <a:pPr>
              <a:buNone/>
            </a:pPr>
            <a:endParaRPr lang="uk-UA" sz="2000" b="1" dirty="0" smtClean="0"/>
          </a:p>
          <a:p>
            <a:pPr>
              <a:buNone/>
            </a:pPr>
            <a:r>
              <a:rPr lang="en-US" sz="2000" b="1" dirty="0" smtClean="0"/>
              <a:t> </a:t>
            </a:r>
            <a:r>
              <a:rPr lang="ru-RU" sz="2000" b="1" dirty="0" err="1" smtClean="0"/>
              <a:t>Термін</a:t>
            </a:r>
            <a:r>
              <a:rPr lang="ru-RU" sz="2000" b="1" dirty="0" smtClean="0"/>
              <a:t> «</a:t>
            </a:r>
            <a:r>
              <a:rPr lang="ru-RU" sz="2000" b="1" dirty="0" err="1" smtClean="0"/>
              <a:t>тригонометрія</a:t>
            </a:r>
            <a:r>
              <a:rPr lang="ru-RU" sz="2000" b="1" dirty="0" smtClean="0"/>
              <a:t>» як </a:t>
            </a:r>
            <a:r>
              <a:rPr lang="ru-RU" sz="2000" b="1" dirty="0" err="1" smtClean="0"/>
              <a:t>назву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математичної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дисципліни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вів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обіг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err="1" smtClean="0"/>
              <a:t>німецький</a:t>
            </a:r>
            <a:r>
              <a:rPr lang="ru-RU" sz="2000" b="1" dirty="0" smtClean="0"/>
              <a:t> математик Б. </a:t>
            </a:r>
            <a:r>
              <a:rPr lang="ru-RU" sz="2000" b="1" dirty="0" err="1" smtClean="0"/>
              <a:t>Пітискус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облікував</a:t>
            </a:r>
            <a:r>
              <a:rPr lang="ru-RU" sz="2000" b="1" dirty="0" smtClean="0"/>
              <a:t> у 1595 </a:t>
            </a:r>
            <a:r>
              <a:rPr lang="ru-RU" sz="2000" b="1" dirty="0" err="1" smtClean="0"/>
              <a:t>році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smtClean="0"/>
              <a:t>книгу «</a:t>
            </a:r>
            <a:r>
              <a:rPr lang="ru-RU" sz="2000" b="1" dirty="0" err="1" smtClean="0"/>
              <a:t>Тригонометрія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стислий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ясний</a:t>
            </a:r>
            <a:r>
              <a:rPr lang="ru-RU" sz="2000" b="1" dirty="0" smtClean="0"/>
              <a:t> трактат про </a:t>
            </a:r>
            <a:r>
              <a:rPr lang="ru-RU" sz="2000" b="1" dirty="0" err="1" smtClean="0"/>
              <a:t>розв'язування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err="1" smtClean="0"/>
              <a:t>трикутників</a:t>
            </a:r>
            <a:r>
              <a:rPr lang="ru-RU" sz="2000" b="1" dirty="0" smtClean="0"/>
              <a:t>. До </a:t>
            </a:r>
            <a:r>
              <a:rPr lang="ru-RU" sz="2000" b="1" dirty="0" err="1" smtClean="0"/>
              <a:t>кінця</a:t>
            </a:r>
            <a:r>
              <a:rPr lang="ru-RU" sz="2000" b="1" dirty="0" smtClean="0"/>
              <a:t> </a:t>
            </a:r>
            <a:r>
              <a:rPr lang="en-US" sz="2000" b="1" dirty="0" smtClean="0"/>
              <a:t>XVII </a:t>
            </a:r>
            <a:r>
              <a:rPr lang="ru-RU" sz="2000" b="1" dirty="0" err="1" smtClean="0"/>
              <a:t>століття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з'явились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сучасні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назви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err="1" smtClean="0"/>
              <a:t>тригонометричних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функцій</a:t>
            </a:r>
            <a:r>
              <a:rPr lang="ru-RU" sz="2000" b="1" dirty="0" smtClean="0"/>
              <a:t>.  </a:t>
            </a:r>
            <a:r>
              <a:rPr lang="ru-RU" sz="2000" b="1" dirty="0" err="1" smtClean="0"/>
              <a:t>Після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відкриття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математичного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аналізу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err="1" smtClean="0"/>
              <a:t>спершу</a:t>
            </a:r>
            <a:r>
              <a:rPr lang="ru-RU" sz="2000" b="1" dirty="0" smtClean="0"/>
              <a:t> Джеймс </a:t>
            </a:r>
            <a:r>
              <a:rPr lang="ru-RU" sz="2000" b="1" dirty="0" err="1" smtClean="0"/>
              <a:t>Грегорі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потім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Ісаак</a:t>
            </a:r>
            <a:r>
              <a:rPr lang="ru-RU" sz="2000" b="1" dirty="0" smtClean="0"/>
              <a:t> Ньютон </a:t>
            </a:r>
            <a:r>
              <a:rPr lang="ru-RU" sz="2000" b="1" dirty="0" err="1" smtClean="0"/>
              <a:t>отримали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розкладання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err="1" smtClean="0"/>
              <a:t>тригонометричних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функцій</a:t>
            </a:r>
            <a:r>
              <a:rPr lang="ru-RU" sz="2000" b="1" dirty="0" smtClean="0"/>
              <a:t> (а </a:t>
            </a:r>
            <a:r>
              <a:rPr lang="ru-RU" sz="2000" b="1" dirty="0" err="1" smtClean="0"/>
              <a:t>також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обернених</a:t>
            </a:r>
            <a:r>
              <a:rPr lang="ru-RU" sz="2000" b="1" dirty="0" smtClean="0"/>
              <a:t> до них) у </a:t>
            </a:r>
            <a:r>
              <a:rPr lang="ru-RU" sz="2000" b="1" dirty="0" err="1" smtClean="0"/>
              <a:t>нескінченні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smtClean="0"/>
              <a:t>ряди. Ньютон </a:t>
            </a:r>
            <a:r>
              <a:rPr lang="ru-RU" sz="2000" b="1" dirty="0" err="1" smtClean="0"/>
              <a:t>присвятив</a:t>
            </a:r>
            <a:r>
              <a:rPr lang="ru-RU" sz="2000" b="1" dirty="0" smtClean="0"/>
              <a:t> проблемам </a:t>
            </a:r>
            <a:r>
              <a:rPr lang="ru-RU" sz="2000" b="1" dirty="0" err="1" smtClean="0"/>
              <a:t>геометрії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тригонометрії</a:t>
            </a:r>
            <a:r>
              <a:rPr lang="ru-RU" sz="2000" b="1" dirty="0" smtClean="0"/>
              <a:t> 10задач у </a:t>
            </a:r>
          </a:p>
          <a:p>
            <a:pPr>
              <a:buNone/>
            </a:pPr>
            <a:r>
              <a:rPr lang="ru-RU" sz="2000" b="1" dirty="0" err="1" smtClean="0"/>
              <a:t>своїй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книзі</a:t>
            </a:r>
            <a:r>
              <a:rPr lang="ru-RU" sz="2000" b="1" dirty="0" smtClean="0"/>
              <a:t> «</a:t>
            </a:r>
            <a:r>
              <a:rPr lang="ru-RU" sz="2000" b="1" dirty="0" err="1" smtClean="0"/>
              <a:t>Універсальна</a:t>
            </a:r>
            <a:r>
              <a:rPr lang="ru-RU" sz="2000" b="1" dirty="0" smtClean="0"/>
              <a:t> арифметика».  </a:t>
            </a:r>
            <a:r>
              <a:rPr lang="ru-RU" sz="2000" b="1" dirty="0" err="1" smtClean="0"/>
              <a:t>Сучасного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вигляду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err="1" smtClean="0"/>
              <a:t>тригонометрії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надав</a:t>
            </a:r>
            <a:r>
              <a:rPr lang="ru-RU" sz="2000" b="1" dirty="0" smtClean="0"/>
              <a:t> Леонард </a:t>
            </a:r>
            <a:r>
              <a:rPr lang="ru-RU" sz="2000" b="1" dirty="0" err="1" smtClean="0"/>
              <a:t>Ейлер</a:t>
            </a:r>
            <a:r>
              <a:rPr lang="ru-RU" sz="2000" b="1" dirty="0" smtClean="0"/>
              <a:t>. В </a:t>
            </a:r>
            <a:r>
              <a:rPr lang="ru-RU" sz="2000" b="1" dirty="0" err="1" smtClean="0"/>
              <a:t>трактаті</a:t>
            </a:r>
            <a:r>
              <a:rPr lang="ru-RU" sz="2000" b="1" dirty="0" smtClean="0"/>
              <a:t> «</a:t>
            </a:r>
            <a:r>
              <a:rPr lang="ru-RU" sz="2000" b="1" dirty="0" err="1" smtClean="0"/>
              <a:t>Введення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аналіз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err="1" smtClean="0"/>
              <a:t>нескінченних</a:t>
            </a:r>
            <a:r>
              <a:rPr lang="ru-RU" sz="2000" b="1" dirty="0" smtClean="0"/>
              <a:t>» (1748) </a:t>
            </a:r>
            <a:r>
              <a:rPr lang="ru-RU" sz="2000" b="1" dirty="0" err="1" smtClean="0"/>
              <a:t>Ейлер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навів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визначення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тригонометричних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err="1" smtClean="0"/>
              <a:t>функцій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еквівалентне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сучасному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відповідно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визначив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обернені</a:t>
            </a: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err="1" smtClean="0"/>
              <a:t>функції</a:t>
            </a:r>
            <a:r>
              <a:rPr lang="ru-RU" sz="2000" b="1" dirty="0" smtClean="0"/>
              <a:t>.</a:t>
            </a:r>
          </a:p>
          <a:p>
            <a:pPr fontAlgn="t">
              <a:buNone/>
            </a:pPr>
            <a:endParaRPr lang="ru-RU" sz="2000" b="1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fontAlgn="t">
              <a:buNone/>
            </a:pPr>
            <a:r>
              <a:rPr lang="en-US" sz="2000" b="1" dirty="0" smtClean="0"/>
              <a:t> </a:t>
            </a:r>
            <a:endParaRPr lang="ru-RU" sz="2000" dirty="0"/>
          </a:p>
        </p:txBody>
      </p:sp>
      <p:pic>
        <p:nvPicPr>
          <p:cNvPr id="4" name="Рисунок 3" descr="image075 (1)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785794"/>
            <a:ext cx="8215370" cy="4071958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МАЙСТРИ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fontAlgn="t">
              <a:buFont typeface="Wingdings" pitchFamily="2" charset="2"/>
              <a:buChar char="v"/>
            </a:pPr>
            <a:endParaRPr lang="ru-RU" sz="2000" b="1" dirty="0" smtClean="0"/>
          </a:p>
          <a:p>
            <a:pPr fontAlgn="t">
              <a:buFont typeface="Wingdings" pitchFamily="2" charset="2"/>
              <a:buChar char="v"/>
            </a:pPr>
            <a:endParaRPr lang="ru-RU" sz="2000" b="1" dirty="0" smtClean="0"/>
          </a:p>
          <a:p>
            <a:pPr fontAlgn="t">
              <a:buFont typeface="Wingdings" pitchFamily="2" charset="2"/>
              <a:buChar char="v"/>
            </a:pPr>
            <a:r>
              <a:rPr lang="en-US" sz="2000" b="1" dirty="0" smtClean="0"/>
              <a:t> </a:t>
            </a: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Вибрати оптимальні розміри відрізу тканини для виготовлення косинок заданого розміру;</a:t>
            </a:r>
          </a:p>
          <a:p>
            <a:pPr fontAlgn="t">
              <a:buFont typeface="Wingdings" pitchFamily="2" charset="2"/>
              <a:buChar char="v"/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</a:rPr>
              <a:t>Спланувати, скільки відрізу тканини необхідно для виготовлення певної кількості косинок з найменшими витратами.</a:t>
            </a:r>
          </a:p>
          <a:p>
            <a:pPr fontAlgn="t">
              <a:buNone/>
            </a:pPr>
            <a:r>
              <a:rPr lang="uk-UA" sz="2000" dirty="0" smtClean="0"/>
              <a:t>       </a:t>
            </a:r>
            <a:endParaRPr lang="ru-RU" sz="2000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2382552" flipH="1">
            <a:off x="2661401" y="2629620"/>
            <a:ext cx="3189593" cy="2773506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285984" y="4786322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40 см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357686" y="3429000"/>
          <a:ext cx="857256" cy="430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Формула" r:id="rId4" imgW="393480" imgH="215640" progId="Equation.3">
                  <p:embed/>
                </p:oleObj>
              </mc:Choice>
              <mc:Fallback>
                <p:oleObj name="Формула" r:id="rId4" imgW="39348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3429000"/>
                        <a:ext cx="857256" cy="430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14942" y="3500438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см</a:t>
            </a:r>
            <a:endParaRPr lang="ru-RU" dirty="0"/>
          </a:p>
        </p:txBody>
      </p:sp>
      <p:pic>
        <p:nvPicPr>
          <p:cNvPr id="8" name="Рисунок 7" descr="image144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0"/>
            <a:ext cx="1866900" cy="203835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Розв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  <a:cs typeface="Times New Roman"/>
              </a:rPr>
              <a:t>’язування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fontAlgn="t">
              <a:buNone/>
            </a:pPr>
            <a:r>
              <a:rPr lang="en-US" sz="2000" b="1" dirty="0" smtClean="0"/>
              <a:t> </a:t>
            </a:r>
            <a:r>
              <a:rPr lang="ru-RU" sz="2000" b="1" dirty="0" smtClean="0"/>
              <a:t>Як </a:t>
            </a:r>
            <a:r>
              <a:rPr lang="ru-RU" sz="2000" b="1" dirty="0" err="1" smtClean="0"/>
              <a:t>відомо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звичайні</a:t>
            </a:r>
            <a:r>
              <a:rPr lang="ru-RU" sz="2000" b="1" dirty="0" smtClean="0"/>
              <a:t> косинки </a:t>
            </a:r>
            <a:r>
              <a:rPr lang="ru-RU" sz="2000" b="1" dirty="0" err="1" smtClean="0"/>
              <a:t>мають</a:t>
            </a:r>
            <a:r>
              <a:rPr lang="ru-RU" sz="2000" b="1" dirty="0" smtClean="0"/>
              <a:t> форму </a:t>
            </a:r>
            <a:r>
              <a:rPr lang="ru-RU" sz="2000" b="1" dirty="0" err="1" smtClean="0"/>
              <a:t>рівнобедреного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трикутника</a:t>
            </a:r>
            <a:r>
              <a:rPr lang="ru-RU" sz="2000" b="1" dirty="0" smtClean="0"/>
              <a:t>, </a:t>
            </a:r>
          </a:p>
          <a:p>
            <a:pPr fontAlgn="t">
              <a:buNone/>
            </a:pPr>
            <a:r>
              <a:rPr lang="ru-RU" sz="2000" b="1" dirty="0" smtClean="0"/>
              <a:t>тому </a:t>
            </a:r>
            <a:r>
              <a:rPr lang="ru-RU" sz="2000" b="1" dirty="0" err="1" smtClean="0"/>
              <a:t>розміри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заданої</a:t>
            </a:r>
            <a:r>
              <a:rPr lang="ru-RU" sz="2000" b="1" dirty="0" smtClean="0"/>
              <a:t> косинки </a:t>
            </a:r>
            <a:r>
              <a:rPr lang="ru-RU" sz="2000" b="1" dirty="0" err="1" smtClean="0"/>
              <a:t>такі</a:t>
            </a:r>
            <a:r>
              <a:rPr lang="ru-RU" sz="2000" b="1" dirty="0" smtClean="0"/>
              <a:t>:</a:t>
            </a:r>
          </a:p>
          <a:p>
            <a:pPr fontAlgn="t">
              <a:buNone/>
            </a:pPr>
            <a:r>
              <a:rPr lang="uk-UA" sz="2000" b="1" dirty="0" smtClean="0"/>
              <a:t>                                                      </a:t>
            </a:r>
          </a:p>
          <a:p>
            <a:pPr fontAlgn="t">
              <a:buNone/>
            </a:pPr>
            <a:r>
              <a:rPr lang="uk-UA" sz="2000" b="1" dirty="0" smtClean="0"/>
              <a:t>                                    40 см           В</a:t>
            </a:r>
          </a:p>
          <a:p>
            <a:pPr fontAlgn="t">
              <a:buNone/>
            </a:pPr>
            <a:r>
              <a:rPr lang="uk-UA" sz="2000" b="1" dirty="0" smtClean="0"/>
              <a:t>                      А</a:t>
            </a:r>
          </a:p>
          <a:p>
            <a:pPr fontAlgn="t">
              <a:buNone/>
            </a:pPr>
            <a:r>
              <a:rPr lang="uk-UA" sz="2000" b="1" dirty="0" smtClean="0"/>
              <a:t>                                                             40 см</a:t>
            </a:r>
            <a:endParaRPr lang="ru-RU" sz="2000" b="1" dirty="0" smtClean="0"/>
          </a:p>
          <a:p>
            <a:pPr fontAlgn="t">
              <a:buNone/>
            </a:pPr>
            <a:r>
              <a:rPr lang="ru-RU" sz="2000" dirty="0" smtClean="0"/>
              <a:t>                                         </a:t>
            </a:r>
            <a:r>
              <a:rPr lang="ru-RU" sz="2000" b="1" dirty="0" smtClean="0"/>
              <a:t>см  </a:t>
            </a:r>
            <a:r>
              <a:rPr lang="ru-RU" sz="2000" dirty="0" smtClean="0"/>
              <a:t>  </a:t>
            </a:r>
          </a:p>
          <a:p>
            <a:pPr fontAlgn="t">
              <a:buNone/>
            </a:pPr>
            <a:r>
              <a:rPr lang="uk-UA" sz="2000" dirty="0" smtClean="0"/>
              <a:t>                                                             </a:t>
            </a:r>
            <a:r>
              <a:rPr lang="uk-UA" sz="2000" b="1" dirty="0" smtClean="0"/>
              <a:t>С</a:t>
            </a:r>
            <a:endParaRPr lang="ru-RU" sz="2000" dirty="0" smtClean="0"/>
          </a:p>
          <a:p>
            <a:pPr fontAlgn="t">
              <a:buNone/>
            </a:pPr>
            <a:r>
              <a:rPr lang="ru-RU" sz="2000" b="1" dirty="0" smtClean="0"/>
              <a:t> Легко </a:t>
            </a:r>
            <a:r>
              <a:rPr lang="ru-RU" sz="2000" b="1" dirty="0" err="1" smtClean="0"/>
              <a:t>переконатися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косинка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такими </a:t>
            </a:r>
            <a:r>
              <a:rPr lang="ru-RU" sz="2000" b="1" dirty="0" err="1" smtClean="0"/>
              <a:t>розмірами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рівнобедреним</a:t>
            </a:r>
            <a:r>
              <a:rPr lang="ru-RU" sz="2000" b="1" dirty="0" smtClean="0"/>
              <a:t> </a:t>
            </a:r>
          </a:p>
          <a:p>
            <a:pPr fontAlgn="t">
              <a:buNone/>
            </a:pPr>
            <a:r>
              <a:rPr lang="ru-RU" sz="2000" b="1" dirty="0" err="1" smtClean="0"/>
              <a:t>прямокутним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трикутником</a:t>
            </a:r>
            <a:r>
              <a:rPr lang="ru-RU" sz="2000" b="1" dirty="0" smtClean="0"/>
              <a:t>. За теоремою </a:t>
            </a:r>
            <a:r>
              <a:rPr lang="ru-RU" sz="2000" b="1" dirty="0" err="1" smtClean="0"/>
              <a:t>косинусів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матимемо</a:t>
            </a:r>
            <a:r>
              <a:rPr lang="ru-RU" sz="2000" b="1" dirty="0" smtClean="0"/>
              <a:t>:</a:t>
            </a:r>
          </a:p>
          <a:p>
            <a:pPr fontAlgn="t">
              <a:buNone/>
            </a:pPr>
            <a:endParaRPr lang="ru-RU" sz="2000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9793500">
            <a:off x="2114056" y="2551777"/>
            <a:ext cx="1844053" cy="1468692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3357554" y="2428868"/>
          <a:ext cx="500066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Формула" r:id="rId4" imgW="139680" imgH="164880" progId="Equation.3">
                  <p:embed/>
                </p:oleObj>
              </mc:Choice>
              <mc:Fallback>
                <p:oleObj name="Формула" r:id="rId4" imgW="139680" imgH="1648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2428868"/>
                        <a:ext cx="500066" cy="285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071670" y="3214686"/>
          <a:ext cx="839792" cy="428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Формула" r:id="rId6" imgW="393480" imgH="215640" progId="Equation.3">
                  <p:embed/>
                </p:oleObj>
              </mc:Choice>
              <mc:Fallback>
                <p:oleObj name="Формула" r:id="rId6" imgW="39348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3214686"/>
                        <a:ext cx="839792" cy="4286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2357422" y="4714884"/>
          <a:ext cx="3286148" cy="185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Формула" r:id="rId8" imgW="2323800" imgH="1612800" progId="Equation.3">
                  <p:embed/>
                </p:oleObj>
              </mc:Choice>
              <mc:Fallback>
                <p:oleObj name="Формула" r:id="rId8" imgW="2323800" imgH="1612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4714884"/>
                        <a:ext cx="3286148" cy="185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/>
          <a:lstStyle/>
          <a:p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Проаналізуємо задачу, коли необхідно виготовити певну кількість косинок з мінімальними відходами тканини.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 fontAlgn="t">
              <a:buNone/>
            </a:pPr>
            <a:endParaRPr lang="uk-UA" sz="2000" b="1" dirty="0" smtClean="0"/>
          </a:p>
          <a:p>
            <a:pPr fontAlgn="t">
              <a:buNone/>
            </a:pPr>
            <a:r>
              <a:rPr lang="en-US" sz="2000" b="1" dirty="0" smtClean="0"/>
              <a:t> </a:t>
            </a:r>
            <a:r>
              <a:rPr lang="uk-UA" sz="2000" b="1" dirty="0" smtClean="0"/>
              <a:t>Нехай слід виготовити 12 косинок  розмірами </a:t>
            </a:r>
            <a:endParaRPr lang="ru-RU" sz="2000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5786446" y="1142984"/>
          <a:ext cx="1785950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name="Формула" r:id="rId4" imgW="939600" imgH="215640" progId="Equation.3">
                  <p:embed/>
                </p:oleObj>
              </mc:Choice>
              <mc:Fallback>
                <p:oleObj name="Формула" r:id="rId4" imgW="93960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46" y="1142984"/>
                        <a:ext cx="1785950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Формула" r:id="rId6" imgW="114120" imgH="215640" progId="Equation.3">
                  <p:embed/>
                </p:oleObj>
              </mc:Choice>
              <mc:Fallback>
                <p:oleObj name="Формула" r:id="rId6" imgW="11412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 descr="image172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3286124"/>
            <a:ext cx="3786214" cy="2143140"/>
          </a:xfrm>
          <a:prstGeom prst="rect">
            <a:avLst/>
          </a:prstGeom>
        </p:spPr>
      </p:pic>
      <p:pic>
        <p:nvPicPr>
          <p:cNvPr id="7" name="Рисунок 6" descr="image173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4" y="1785926"/>
            <a:ext cx="6072230" cy="1143008"/>
          </a:xfrm>
          <a:prstGeom prst="rect">
            <a:avLst/>
          </a:prstGeom>
        </p:spPr>
      </p:pic>
      <p:pic>
        <p:nvPicPr>
          <p:cNvPr id="8" name="Рисунок 7" descr="image121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1571612"/>
            <a:ext cx="1467055" cy="1467055"/>
          </a:xfrm>
          <a:prstGeom prst="rect">
            <a:avLst/>
          </a:prstGeom>
        </p:spPr>
      </p:pic>
      <p:pic>
        <p:nvPicPr>
          <p:cNvPr id="9" name="Рисунок 8" descr="image122.gif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2928934"/>
            <a:ext cx="2714644" cy="35004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57818" y="6488668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40                  40      10 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5400000">
            <a:off x="7522945" y="450057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120</a:t>
            </a:r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fontAlgn="t">
              <a:buNone/>
            </a:pPr>
            <a:r>
              <a:rPr lang="en-US" sz="2000" b="1" dirty="0" smtClean="0"/>
              <a:t> </a:t>
            </a:r>
            <a:endParaRPr lang="ru-RU" sz="2000" dirty="0"/>
          </a:p>
        </p:txBody>
      </p:sp>
      <p:pic>
        <p:nvPicPr>
          <p:cNvPr id="4" name="Рисунок 3" descr="image123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214290"/>
            <a:ext cx="2214578" cy="3286148"/>
          </a:xfrm>
          <a:prstGeom prst="rect">
            <a:avLst/>
          </a:prstGeom>
        </p:spPr>
      </p:pic>
      <p:pic>
        <p:nvPicPr>
          <p:cNvPr id="6" name="Рисунок 5" descr="image124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3786190"/>
            <a:ext cx="3786214" cy="2576510"/>
          </a:xfrm>
          <a:prstGeom prst="rect">
            <a:avLst/>
          </a:prstGeom>
        </p:spPr>
      </p:pic>
      <p:pic>
        <p:nvPicPr>
          <p:cNvPr id="7" name="Рисунок 6" descr="image174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357166"/>
            <a:ext cx="4786346" cy="2286016"/>
          </a:xfrm>
          <a:prstGeom prst="rect">
            <a:avLst/>
          </a:prstGeom>
        </p:spPr>
      </p:pic>
      <p:pic>
        <p:nvPicPr>
          <p:cNvPr id="8" name="Рисунок 7" descr="image175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2857496"/>
            <a:ext cx="3786214" cy="3571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5400000">
            <a:off x="8033442" y="1714488"/>
            <a:ext cx="56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8658635" y="47863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80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57818" y="6286520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40                  40             40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000760" y="3357562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40          40       20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14942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геодезисти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fontAlgn="t">
              <a:buNone/>
            </a:pPr>
            <a:r>
              <a:rPr lang="en-US" sz="2000" b="1" dirty="0" smtClean="0"/>
              <a:t> </a:t>
            </a:r>
            <a:endParaRPr lang="ru-RU" sz="2000" dirty="0"/>
          </a:p>
        </p:txBody>
      </p:sp>
      <p:pic>
        <p:nvPicPr>
          <p:cNvPr id="6" name="Рисунок 5" descr="image19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1071546"/>
            <a:ext cx="3524248" cy="2114546"/>
          </a:xfrm>
          <a:prstGeom prst="rect">
            <a:avLst/>
          </a:prstGeom>
        </p:spPr>
      </p:pic>
      <p:pic>
        <p:nvPicPr>
          <p:cNvPr id="7" name="Рисунок 6" descr="image228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3286124"/>
            <a:ext cx="7215238" cy="2857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3438" y="1428736"/>
            <a:ext cx="4214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Розглянемо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різні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типи</a:t>
            </a:r>
            <a:r>
              <a:rPr lang="ru-RU" sz="2400" b="1" dirty="0" smtClean="0"/>
              <a:t> задач,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стануть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пригоді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справжнім</a:t>
            </a:r>
            <a:r>
              <a:rPr lang="ru-RU" sz="2400" b="1" dirty="0" smtClean="0"/>
              <a:t> геодезистам</a:t>
            </a:r>
            <a:endParaRPr lang="ru-RU" sz="2400" b="1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928670"/>
            <a:ext cx="707236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401080" cy="6126163"/>
          </a:xfrm>
        </p:spPr>
        <p:txBody>
          <a:bodyPr/>
          <a:lstStyle/>
          <a:p>
            <a:pPr>
              <a:buNone/>
            </a:pPr>
            <a:r>
              <a:rPr lang="uk-UA" sz="3600" dirty="0" smtClean="0"/>
              <a:t>    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49631" y="0"/>
            <a:ext cx="8694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uk-UA" sz="2400" dirty="0" smtClean="0">
                <a:solidFill>
                  <a:srgbClr val="C00000"/>
                </a:solidFill>
              </a:rPr>
              <a:t>Задачі на знаходження висоти предмета,</a:t>
            </a:r>
          </a:p>
          <a:p>
            <a:pPr marL="457200" indent="-457200" algn="ctr"/>
            <a:r>
              <a:rPr lang="uk-UA" sz="2400" dirty="0" smtClean="0">
                <a:solidFill>
                  <a:srgbClr val="C00000"/>
                </a:solidFill>
              </a:rPr>
              <a:t> основа якого недоступна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2" y="-36450"/>
            <a:ext cx="85010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529819" y="214290"/>
            <a:ext cx="8185584" cy="6186309"/>
            <a:chOff x="882291" y="1214421"/>
            <a:chExt cx="7833302" cy="5252451"/>
          </a:xfrm>
        </p:grpSpPr>
        <p:sp>
          <p:nvSpPr>
            <p:cNvPr id="5" name="TextBox 4"/>
            <p:cNvSpPr txBox="1"/>
            <p:nvPr/>
          </p:nvSpPr>
          <p:spPr>
            <a:xfrm>
              <a:off x="1571317" y="1214421"/>
              <a:ext cx="7144276" cy="52524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36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формувати</a:t>
              </a:r>
              <a:r>
                <a:rPr lang="uk-UA" sz="3600" b="1" i="1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навички та уміння практичного використання набутих теоретичних знань, </a:t>
              </a:r>
              <a:r>
                <a:rPr lang="uk-UA" sz="36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розвивати</a:t>
              </a:r>
              <a:r>
                <a:rPr lang="uk-UA" sz="3600" b="1" i="1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творчі здібності і логічне мислення при знаходженні раціональних шляхів для розв</a:t>
              </a:r>
              <a:r>
                <a:rPr lang="uk-UA" sz="3600" b="1" i="1" dirty="0" smtClean="0">
                  <a:solidFill>
                    <a:schemeClr val="accent5">
                      <a:lumMod val="50000"/>
                    </a:schemeClr>
                  </a:solidFill>
                  <a:latin typeface="Times New Roman"/>
                  <a:cs typeface="Times New Roman"/>
                </a:rPr>
                <a:t>’язування практичних задач; </a:t>
              </a:r>
              <a:r>
                <a:rPr lang="uk-UA" sz="3600" b="1" i="1" dirty="0" smtClean="0">
                  <a:solidFill>
                    <a:srgbClr val="7030A0"/>
                  </a:solidFill>
                  <a:latin typeface="Times New Roman"/>
                  <a:cs typeface="Times New Roman"/>
                </a:rPr>
                <a:t>формувати</a:t>
              </a:r>
              <a:r>
                <a:rPr lang="uk-UA" sz="3600" b="1" i="1" dirty="0" smtClean="0">
                  <a:solidFill>
                    <a:schemeClr val="accent5">
                      <a:lumMod val="50000"/>
                    </a:schemeClr>
                  </a:solidFill>
                  <a:latin typeface="Times New Roman"/>
                  <a:cs typeface="Times New Roman"/>
                </a:rPr>
                <a:t> організаційну, соціально-особистісну, інформаційну, життєтворчу компетентності;</a:t>
              </a:r>
              <a:endParaRPr 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78" name="Picture 5" descr="C:\Documents and Settings\Admin\Рабочий стол\презентация\75b4eecffafdg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291" y="1285860"/>
              <a:ext cx="617875" cy="642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859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rgbClr val="CC3399"/>
                </a:solidFill>
              </a:rPr>
              <a:t>2. </a:t>
            </a:r>
            <a:r>
              <a:rPr lang="ru-RU" dirty="0" err="1">
                <a:solidFill>
                  <a:srgbClr val="CC3399"/>
                </a:solidFill>
              </a:rPr>
              <a:t>Задачі</a:t>
            </a:r>
            <a:r>
              <a:rPr lang="ru-RU" dirty="0">
                <a:solidFill>
                  <a:srgbClr val="CC3399"/>
                </a:solidFill>
              </a:rPr>
              <a:t> на </a:t>
            </a:r>
            <a:r>
              <a:rPr lang="ru-RU" dirty="0" err="1">
                <a:solidFill>
                  <a:srgbClr val="CC3399"/>
                </a:solidFill>
              </a:rPr>
              <a:t>знаходження</a:t>
            </a:r>
            <a:r>
              <a:rPr lang="ru-RU" dirty="0">
                <a:solidFill>
                  <a:srgbClr val="CC3399"/>
                </a:solidFill>
              </a:rPr>
              <a:t> </a:t>
            </a:r>
            <a:r>
              <a:rPr lang="ru-RU" dirty="0" err="1">
                <a:solidFill>
                  <a:srgbClr val="CC3399"/>
                </a:solidFill>
              </a:rPr>
              <a:t>відстані</a:t>
            </a:r>
            <a:r>
              <a:rPr lang="ru-RU" dirty="0">
                <a:solidFill>
                  <a:srgbClr val="CC3399"/>
                </a:solidFill>
              </a:rPr>
              <a:t> до недоступного пункту.</a:t>
            </a:r>
            <a:endParaRPr lang="uk-UA" dirty="0">
              <a:solidFill>
                <a:srgbClr val="CC3399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316288" cy="4785395"/>
          </a:xfrm>
        </p:spPr>
        <p:txBody>
          <a:bodyPr/>
          <a:lstStyle/>
          <a:p>
            <a:pPr marL="0" indent="0">
              <a:buNone/>
            </a:pPr>
            <a:r>
              <a:rPr lang="uk-UA" sz="2000" b="1" u="sng" dirty="0"/>
              <a:t>Задача. </a:t>
            </a:r>
            <a:r>
              <a:rPr lang="uk-UA" sz="2000" dirty="0"/>
              <a:t>Знайдіть відстань від пункту А до недоступного пункту </a:t>
            </a:r>
            <a:r>
              <a:rPr lang="uk-UA" sz="2000" dirty="0" smtClean="0"/>
              <a:t>В.</a:t>
            </a:r>
            <a:endParaRPr lang="uk-UA" sz="2000" dirty="0"/>
          </a:p>
          <a:p>
            <a:pPr marL="0" indent="0">
              <a:buNone/>
            </a:pPr>
            <a:r>
              <a:rPr lang="uk-UA" sz="2000" b="1" u="sng" dirty="0" smtClean="0"/>
              <a:t>Розв’язання</a:t>
            </a:r>
            <a:r>
              <a:rPr lang="uk-UA" sz="2000" dirty="0"/>
              <a:t>. Обираємо на місцевості таку точку С, щоб з неї було </a:t>
            </a:r>
            <a:r>
              <a:rPr lang="uk-UA" sz="2000" dirty="0" smtClean="0"/>
              <a:t>видно </a:t>
            </a:r>
            <a:r>
              <a:rPr lang="uk-UA" sz="2000" dirty="0"/>
              <a:t>пункт В і можна було виміряти відстань АС.</a:t>
            </a:r>
          </a:p>
          <a:p>
            <a:pPr marL="0" indent="0">
              <a:buNone/>
            </a:pPr>
            <a:r>
              <a:rPr lang="uk-UA" sz="2000" dirty="0"/>
              <a:t>Вимірюємо АС = </a:t>
            </a:r>
            <a:r>
              <a:rPr lang="en-US" sz="2000" dirty="0"/>
              <a:t>b, </a:t>
            </a:r>
            <a:r>
              <a:rPr lang="en-US" sz="2000" dirty="0" smtClean="0">
                <a:sym typeface="Symbol"/>
              </a:rPr>
              <a:t></a:t>
            </a:r>
            <a:r>
              <a:rPr lang="uk-UA" sz="2000" dirty="0" smtClean="0"/>
              <a:t>ВАС </a:t>
            </a:r>
            <a:r>
              <a:rPr lang="uk-UA" sz="2000" dirty="0"/>
              <a:t>= </a:t>
            </a:r>
            <a:r>
              <a:rPr lang="el-GR" sz="2000" dirty="0"/>
              <a:t>α, </a:t>
            </a:r>
            <a:r>
              <a:rPr lang="el-GR" sz="2000" dirty="0" smtClean="0">
                <a:sym typeface="Symbol"/>
              </a:rPr>
              <a:t></a:t>
            </a:r>
            <a:r>
              <a:rPr lang="uk-UA" sz="2000" dirty="0" smtClean="0"/>
              <a:t>ВСА </a:t>
            </a:r>
            <a:r>
              <a:rPr lang="uk-UA" sz="2000" dirty="0"/>
              <a:t>= </a:t>
            </a:r>
            <a:r>
              <a:rPr lang="el-GR" sz="2000" dirty="0"/>
              <a:t>γ. </a:t>
            </a:r>
            <a:r>
              <a:rPr lang="uk-UA" sz="2000" dirty="0"/>
              <a:t>Знаходимо </a:t>
            </a:r>
            <a:r>
              <a:rPr lang="el-GR" sz="2000" dirty="0">
                <a:sym typeface="Symbol"/>
              </a:rPr>
              <a:t> </a:t>
            </a:r>
            <a:r>
              <a:rPr lang="uk-UA" sz="2000" dirty="0" smtClean="0"/>
              <a:t>В </a:t>
            </a:r>
            <a:r>
              <a:rPr lang="uk-UA" sz="2000" dirty="0"/>
              <a:t>= 180° – </a:t>
            </a:r>
            <a:r>
              <a:rPr lang="el-GR" sz="2000" dirty="0"/>
              <a:t>α – γ.</a:t>
            </a:r>
          </a:p>
          <a:p>
            <a:pPr marL="0" indent="0">
              <a:buNone/>
            </a:pPr>
            <a:r>
              <a:rPr lang="uk-UA" sz="2000" dirty="0"/>
              <a:t>За теоремою синусів</a:t>
            </a:r>
            <a:r>
              <a:rPr lang="uk-UA" sz="2000" dirty="0" smtClean="0"/>
              <a:t>:</a:t>
            </a:r>
            <a:r>
              <a:rPr lang="en-US" sz="2000" dirty="0" smtClean="0"/>
              <a:t> </a:t>
            </a:r>
            <a:endParaRPr lang="uk-UA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419157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21112"/>
            <a:ext cx="376241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4716016" y="3978345"/>
            <a:ext cx="4176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prstClr val="black"/>
                </a:solidFill>
                <a:latin typeface="Calibri"/>
              </a:rPr>
              <a:t>Нехай результати вимірювання </a:t>
            </a:r>
            <a:r>
              <a:rPr lang="uk-UA" sz="2000" dirty="0" smtClean="0">
                <a:solidFill>
                  <a:prstClr val="black"/>
                </a:solidFill>
                <a:latin typeface="Calibri"/>
              </a:rPr>
              <a:t>такі: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dirty="0" smtClean="0"/>
              <a:t>b </a:t>
            </a:r>
            <a:r>
              <a:rPr lang="en-US" sz="2000" dirty="0"/>
              <a:t>= 90 </a:t>
            </a:r>
            <a:r>
              <a:rPr lang="uk-UA" sz="2000" dirty="0"/>
              <a:t>м, </a:t>
            </a:r>
            <a:r>
              <a:rPr lang="el-GR" sz="2000" dirty="0"/>
              <a:t>α = 46°, γ = 25</a:t>
            </a:r>
            <a:r>
              <a:rPr lang="el-GR" sz="2000" dirty="0" smtClean="0"/>
              <a:t>°.</a:t>
            </a:r>
            <a:r>
              <a:rPr lang="uk-UA" sz="2000" dirty="0"/>
              <a:t> </a:t>
            </a:r>
            <a:r>
              <a:rPr lang="en-US" sz="2000" dirty="0" smtClean="0"/>
              <a:t> </a:t>
            </a:r>
            <a:r>
              <a:rPr lang="uk-UA" sz="2000" dirty="0" smtClean="0"/>
              <a:t>Тоді</a:t>
            </a:r>
            <a:endParaRPr lang="el-GR" sz="2000" dirty="0"/>
          </a:p>
          <a:p>
            <a:r>
              <a:rPr lang="uk-UA" sz="2000" dirty="0" smtClean="0">
                <a:solidFill>
                  <a:prstClr val="black"/>
                </a:solidFill>
                <a:latin typeface="Calibri"/>
              </a:rPr>
              <a:t> </a:t>
            </a:r>
            <a:endParaRPr lang="uk-UA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93970"/>
            <a:ext cx="3609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389745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uk-UA" sz="2400" b="1" dirty="0">
                <a:solidFill>
                  <a:srgbClr val="CC3399"/>
                </a:solidFill>
              </a:rPr>
              <a:t>3. Задачі на знаходження відстані між двома доступними пунктами</a:t>
            </a:r>
            <a:br>
              <a:rPr lang="uk-UA" sz="2400" b="1" dirty="0">
                <a:solidFill>
                  <a:srgbClr val="CC3399"/>
                </a:solidFill>
              </a:rPr>
            </a:br>
            <a:r>
              <a:rPr lang="uk-UA" sz="2400" b="1" dirty="0">
                <a:solidFill>
                  <a:srgbClr val="CC3399"/>
                </a:solidFill>
              </a:rPr>
              <a:t>(якщо безпосереднє вимірювання неможливе</a:t>
            </a:r>
            <a:r>
              <a:rPr lang="uk-UA" sz="2400" b="1" dirty="0" smtClean="0">
                <a:solidFill>
                  <a:srgbClr val="CC3399"/>
                </a:solidFill>
              </a:rPr>
              <a:t>).</a:t>
            </a:r>
            <a:endParaRPr lang="uk-UA" sz="2400" dirty="0">
              <a:solidFill>
                <a:srgbClr val="CC3399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316288" cy="4641379"/>
          </a:xfrm>
          <a:noFill/>
        </p:spPr>
        <p:txBody>
          <a:bodyPr/>
          <a:lstStyle/>
          <a:p>
            <a:pPr marL="0" indent="0">
              <a:buNone/>
            </a:pPr>
            <a:r>
              <a:rPr lang="uk-UA" sz="2400" b="1" u="sng" dirty="0" smtClean="0"/>
              <a:t>Задача</a:t>
            </a:r>
            <a:r>
              <a:rPr lang="uk-UA" sz="2400" b="1" u="sng" dirty="0"/>
              <a:t>.</a:t>
            </a:r>
            <a:r>
              <a:rPr lang="uk-UA" sz="2400" dirty="0"/>
              <a:t> Знайдіть відстань між пунктами В і С, розділеними </a:t>
            </a:r>
            <a:r>
              <a:rPr lang="uk-UA" sz="2400" dirty="0" smtClean="0"/>
              <a:t>ставком.</a:t>
            </a:r>
          </a:p>
          <a:p>
            <a:pPr marL="0" indent="0">
              <a:buNone/>
            </a:pPr>
            <a:r>
              <a:rPr lang="uk-UA" sz="2400" b="1" u="sng" dirty="0" smtClean="0"/>
              <a:t>Розв’язання</a:t>
            </a:r>
            <a:r>
              <a:rPr lang="uk-UA" sz="2400" dirty="0"/>
              <a:t>. Обираємо на місцевості точку А так, щоб можна </a:t>
            </a:r>
            <a:r>
              <a:rPr lang="uk-UA" sz="2400" dirty="0" smtClean="0"/>
              <a:t>було</a:t>
            </a:r>
            <a:r>
              <a:rPr lang="en-US" sz="2400" dirty="0" smtClean="0"/>
              <a:t> </a:t>
            </a:r>
            <a:r>
              <a:rPr lang="uk-UA" sz="2400" dirty="0" smtClean="0"/>
              <a:t>виміряти </a:t>
            </a:r>
            <a:r>
              <a:rPr lang="uk-UA" sz="2400" dirty="0"/>
              <a:t>відстані АВ і АС. Вимірюємо АВ = с, АС = </a:t>
            </a:r>
            <a:r>
              <a:rPr lang="en-US" sz="2400" dirty="0"/>
              <a:t>b </a:t>
            </a:r>
            <a:r>
              <a:rPr lang="uk-UA" sz="2400" dirty="0"/>
              <a:t>і </a:t>
            </a:r>
            <a:r>
              <a:rPr lang="uk-UA" sz="2400" dirty="0" smtClean="0">
                <a:sym typeface="Symbol"/>
              </a:rPr>
              <a:t></a:t>
            </a:r>
            <a:r>
              <a:rPr lang="uk-UA" sz="2400" dirty="0" smtClean="0"/>
              <a:t>ВАС </a:t>
            </a:r>
            <a:r>
              <a:rPr lang="uk-UA" sz="2400" dirty="0"/>
              <a:t>= </a:t>
            </a:r>
            <a:r>
              <a:rPr lang="el-GR" sz="2400" dirty="0"/>
              <a:t>α.</a:t>
            </a:r>
          </a:p>
          <a:p>
            <a:pPr marL="0" indent="0">
              <a:buNone/>
            </a:pPr>
            <a:r>
              <a:rPr lang="uk-UA" sz="2400" dirty="0"/>
              <a:t>За теоремою косинусів</a:t>
            </a:r>
            <a:r>
              <a:rPr lang="uk-UA" sz="2400" dirty="0" smtClean="0"/>
              <a:t>:</a:t>
            </a:r>
            <a:endParaRPr lang="uk-UA" sz="2400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392488" cy="242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24634"/>
            <a:ext cx="2876118" cy="42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4716016" y="4170835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dirty="0"/>
              <a:t>Нехай результати вимірювання такі: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b </a:t>
            </a:r>
            <a:r>
              <a:rPr lang="en-US" dirty="0"/>
              <a:t>= 88 </a:t>
            </a:r>
            <a:r>
              <a:rPr lang="uk-UA" dirty="0"/>
              <a:t>м, с = 90 м, </a:t>
            </a:r>
            <a:r>
              <a:rPr lang="el-GR" dirty="0"/>
              <a:t>α = 28°.</a:t>
            </a:r>
          </a:p>
          <a:p>
            <a:r>
              <a:rPr lang="uk-UA" dirty="0"/>
              <a:t>Тоді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94165"/>
            <a:ext cx="4169356" cy="35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389820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7543824" cy="5554683"/>
          </a:xfrm>
        </p:spPr>
        <p:txBody>
          <a:bodyPr/>
          <a:lstStyle/>
          <a:p>
            <a:pPr>
              <a:buNone/>
            </a:pPr>
            <a:r>
              <a:rPr lang="uk-UA" sz="3600" dirty="0" smtClean="0"/>
              <a:t>    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2852"/>
            <a:ext cx="8501122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Альпіністи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fontAlgn="t">
              <a:buNone/>
            </a:pPr>
            <a:r>
              <a:rPr lang="en-US" sz="2000" b="1" dirty="0" smtClean="0"/>
              <a:t> </a:t>
            </a:r>
            <a:endParaRPr lang="ru-RU" sz="2000" dirty="0"/>
          </a:p>
        </p:txBody>
      </p:sp>
      <p:pic>
        <p:nvPicPr>
          <p:cNvPr id="8" name="Рисунок 7" descr="image27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571480"/>
            <a:ext cx="2500330" cy="30003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43240" y="1500174"/>
            <a:ext cx="5286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000" b="1" dirty="0" smtClean="0"/>
              <a:t>Порівняти різні схили гір світу;</a:t>
            </a:r>
          </a:p>
          <a:p>
            <a:pPr>
              <a:buFont typeface="Wingdings" pitchFamily="2" charset="2"/>
              <a:buChar char="v"/>
            </a:pPr>
            <a:r>
              <a:rPr lang="uk-UA" sz="2000" b="1" dirty="0" smtClean="0"/>
              <a:t>Зробити висновки про найкрутіший та </a:t>
            </a:r>
            <a:r>
              <a:rPr lang="uk-UA" sz="2000" b="1" dirty="0" err="1" smtClean="0"/>
              <a:t>найпохиліший</a:t>
            </a:r>
            <a:r>
              <a:rPr lang="uk-UA" sz="2000" b="1" dirty="0" smtClean="0"/>
              <a:t> схил.</a:t>
            </a:r>
            <a:endParaRPr lang="ru-RU" sz="2000" b="1" dirty="0"/>
          </a:p>
        </p:txBody>
      </p:sp>
      <p:pic>
        <p:nvPicPr>
          <p:cNvPr id="12" name="Рисунок 11" descr="image296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3857628"/>
            <a:ext cx="4214842" cy="1928826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457200" y="142852"/>
            <a:ext cx="8229600" cy="131786"/>
          </a:xfrm>
        </p:spPr>
        <p:txBody>
          <a:bodyPr/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fontAlgn="t">
              <a:buNone/>
            </a:pPr>
            <a:r>
              <a:rPr lang="en-US" sz="2000" b="1" dirty="0" smtClean="0"/>
              <a:t> </a:t>
            </a:r>
            <a:endParaRPr lang="uk-UA" sz="2000" b="1" dirty="0" smtClean="0"/>
          </a:p>
          <a:p>
            <a:pPr fontAlgn="t">
              <a:buNone/>
            </a:pPr>
            <a:endParaRPr lang="uk-UA" sz="2000" b="1" dirty="0" smtClean="0"/>
          </a:p>
          <a:p>
            <a:pPr fontAlgn="t">
              <a:buNone/>
            </a:pPr>
            <a:endParaRPr lang="uk-UA" sz="2000" b="1" dirty="0" smtClean="0"/>
          </a:p>
          <a:p>
            <a:pPr fontAlgn="t">
              <a:buNone/>
            </a:pPr>
            <a:endParaRPr lang="uk-UA" sz="2000" b="1" dirty="0" smtClean="0"/>
          </a:p>
          <a:p>
            <a:pPr fontAlgn="t">
              <a:buNone/>
            </a:pPr>
            <a:endParaRPr lang="uk-UA" sz="2000" b="1" dirty="0" smtClean="0"/>
          </a:p>
          <a:p>
            <a:pPr fontAlgn="t">
              <a:buNone/>
            </a:pPr>
            <a:endParaRPr lang="uk-UA" sz="2000" b="1" dirty="0" smtClean="0"/>
          </a:p>
          <a:p>
            <a:pPr algn="ctr" fontAlgn="t">
              <a:buNone/>
            </a:pPr>
            <a:r>
              <a:rPr lang="uk-UA" sz="2400" b="1" dirty="0" smtClean="0">
                <a:solidFill>
                  <a:schemeClr val="tx1">
                    <a:lumMod val="75000"/>
                  </a:schemeClr>
                </a:solidFill>
              </a:rPr>
              <a:t>Гора </a:t>
            </a:r>
            <a:r>
              <a:rPr lang="uk-UA" sz="2400" b="1" dirty="0" err="1" smtClean="0">
                <a:solidFill>
                  <a:schemeClr val="tx1">
                    <a:lumMod val="75000"/>
                  </a:schemeClr>
                </a:solidFill>
              </a:rPr>
              <a:t>Таранак</a:t>
            </a:r>
            <a:endParaRPr lang="ru-RU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Рисунок 3" descr="image29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1071546"/>
            <a:ext cx="5321808" cy="1928826"/>
          </a:xfrm>
          <a:prstGeom prst="rect">
            <a:avLst/>
          </a:prstGeom>
        </p:spPr>
      </p:pic>
      <p:pic>
        <p:nvPicPr>
          <p:cNvPr id="6" name="Рисунок 5" descr="image306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1357298"/>
            <a:ext cx="2857488" cy="933452"/>
          </a:xfrm>
          <a:prstGeom prst="rect">
            <a:avLst/>
          </a:prstGeom>
        </p:spPr>
      </p:pic>
      <p:pic>
        <p:nvPicPr>
          <p:cNvPr id="7" name="Рисунок 6" descr="image30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4000504"/>
            <a:ext cx="4248150" cy="1571625"/>
          </a:xfrm>
          <a:prstGeom prst="rect">
            <a:avLst/>
          </a:prstGeom>
        </p:spPr>
      </p:pic>
      <p:pic>
        <p:nvPicPr>
          <p:cNvPr id="8" name="Рисунок 7" descr="image304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4143380"/>
            <a:ext cx="3000396" cy="12001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55829" y="428604"/>
            <a:ext cx="4816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Гора </a:t>
            </a:r>
            <a:r>
              <a:rPr lang="ru-RU" sz="2400" b="1" dirty="0" err="1" smtClean="0"/>
              <a:t>Таганай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Південний</a:t>
            </a:r>
            <a:r>
              <a:rPr lang="ru-RU" sz="2400" b="1" dirty="0" smtClean="0"/>
              <a:t> Урал</a:t>
            </a:r>
            <a:endParaRPr lang="ru-RU" sz="24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fontAlgn="t">
              <a:buNone/>
            </a:pPr>
            <a:r>
              <a:rPr lang="en-US" sz="2000" b="1" dirty="0" smtClean="0"/>
              <a:t> </a:t>
            </a:r>
            <a:endParaRPr lang="ru-RU" sz="2000" dirty="0"/>
          </a:p>
        </p:txBody>
      </p:sp>
      <p:pic>
        <p:nvPicPr>
          <p:cNvPr id="4" name="Рисунок 3" descr="image29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285860"/>
            <a:ext cx="4229100" cy="1581150"/>
          </a:xfrm>
          <a:prstGeom prst="rect">
            <a:avLst/>
          </a:prstGeom>
        </p:spPr>
      </p:pic>
      <p:pic>
        <p:nvPicPr>
          <p:cNvPr id="6" name="Рисунок 5" descr="image30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2" y="4286256"/>
            <a:ext cx="4267200" cy="1857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1736" y="3357562"/>
            <a:ext cx="5201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Гора Орегон, Вашингтон</a:t>
            </a:r>
            <a:endParaRPr lang="ru-RU" sz="2400" b="1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Рисунок 7" descr="image305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4714884"/>
            <a:ext cx="2786082" cy="1143008"/>
          </a:xfrm>
          <a:prstGeom prst="rect">
            <a:avLst/>
          </a:prstGeom>
        </p:spPr>
      </p:pic>
      <p:pic>
        <p:nvPicPr>
          <p:cNvPr id="9" name="Рисунок 8" descr="image303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1357298"/>
            <a:ext cx="3071834" cy="112871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98345" y="214290"/>
            <a:ext cx="3173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Гора Джомолунгма</a:t>
            </a:r>
            <a:endParaRPr lang="ru-RU" sz="24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fontAlgn="t">
              <a:buNone/>
            </a:pPr>
            <a:r>
              <a:rPr lang="en-US" sz="2000" b="1" dirty="0" smtClean="0"/>
              <a:t> </a:t>
            </a:r>
            <a:endParaRPr lang="ru-RU" sz="2000" dirty="0"/>
          </a:p>
        </p:txBody>
      </p:sp>
      <p:pic>
        <p:nvPicPr>
          <p:cNvPr id="4" name="Рисунок 3" descr="image309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18" y="2500306"/>
            <a:ext cx="4000528" cy="3571900"/>
          </a:xfrm>
          <a:prstGeom prst="rect">
            <a:avLst/>
          </a:prstGeom>
        </p:spPr>
      </p:pic>
      <p:pic>
        <p:nvPicPr>
          <p:cNvPr id="6" name="Рисунок 5" descr="image289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2714620"/>
            <a:ext cx="2362202" cy="2362202"/>
          </a:xfrm>
          <a:prstGeom prst="rect">
            <a:avLst/>
          </a:prstGeom>
        </p:spPr>
      </p:pic>
      <p:pic>
        <p:nvPicPr>
          <p:cNvPr id="7" name="Рисунок 6" descr="image28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0089">
            <a:off x="608114" y="243607"/>
            <a:ext cx="3429024" cy="2214578"/>
          </a:xfrm>
          <a:prstGeom prst="rect">
            <a:avLst/>
          </a:prstGeom>
        </p:spPr>
      </p:pic>
      <p:pic>
        <p:nvPicPr>
          <p:cNvPr id="8" name="Рисунок 7" descr="image278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285728"/>
            <a:ext cx="2643206" cy="2214578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fontAlgn="t">
              <a:buNone/>
            </a:pPr>
            <a:r>
              <a:rPr lang="en-US" sz="2000" b="1" dirty="0" smtClean="0"/>
              <a:t> </a:t>
            </a:r>
            <a:endParaRPr lang="ru-RU" sz="2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4" y="285728"/>
          <a:ext cx="8215370" cy="5143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1643074"/>
                <a:gridCol w="1643074"/>
                <a:gridCol w="1643074"/>
                <a:gridCol w="1643074"/>
              </a:tblGrid>
              <a:tr h="467594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Джомолунгма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/>
                        <a:t>Таранак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/>
                        <a:t>Орегон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/>
                        <a:t>Таганай</a:t>
                      </a:r>
                      <a:endParaRPr lang="ru-RU" b="1" dirty="0"/>
                    </a:p>
                  </a:txBody>
                  <a:tcPr/>
                </a:tc>
              </a:tr>
              <a:tr h="467594">
                <a:tc>
                  <a:txBody>
                    <a:bodyPr/>
                    <a:lstStyle/>
                    <a:p>
                      <a:r>
                        <a:rPr lang="uk-UA" b="1" dirty="0" smtClean="0"/>
                        <a:t>СК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</a:rPr>
                        <a:t>8848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</a:rPr>
                        <a:t>523</a:t>
                      </a:r>
                      <a:endParaRPr lang="ru-RU" sz="20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</a:rPr>
                        <a:t>477</a:t>
                      </a:r>
                      <a:endParaRPr lang="ru-RU" sz="20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</a:rPr>
                        <a:t>2974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467594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АВ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</a:rPr>
                        <a:t>188754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</a:rPr>
                        <a:t>11632</a:t>
                      </a:r>
                      <a:endParaRPr lang="ru-RU" sz="20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</a:rPr>
                        <a:t>9852</a:t>
                      </a:r>
                      <a:endParaRPr lang="ru-RU" sz="20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768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46759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&lt;CAB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  <a:endParaRPr lang="ru-RU" sz="20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  <a:endParaRPr lang="ru-RU" sz="20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46759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&lt;CBA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  <a:endParaRPr lang="ru-RU" sz="20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  <a:endParaRPr lang="ru-RU" sz="20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46759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&lt;ACB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</a:rPr>
                        <a:t>114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  <a:endParaRPr lang="ru-RU" sz="20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</a:rPr>
                        <a:t>106</a:t>
                      </a:r>
                      <a:endParaRPr lang="ru-RU" sz="20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46759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Sin&lt;CAB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46759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Sin&lt;CBA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46759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Sin&lt;ACB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46759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AC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46759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BC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uk-UA" sz="2400" b="1" dirty="0" smtClean="0"/>
              <a:t>Результати запишемо у таблицю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fontAlgn="t">
              <a:buNone/>
            </a:pPr>
            <a:r>
              <a:rPr lang="en-US" sz="2000" b="1" dirty="0" smtClean="0"/>
              <a:t> 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1214422"/>
          <a:ext cx="8001056" cy="4929221"/>
        </p:xfrm>
        <a:graphic>
          <a:graphicData uri="http://schemas.openxmlformats.org/drawingml/2006/table">
            <a:tbl>
              <a:tblPr/>
              <a:tblGrid>
                <a:gridCol w="2366222"/>
                <a:gridCol w="3267536"/>
                <a:gridCol w="2367298"/>
              </a:tblGrid>
              <a:tr h="402709"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Назва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гори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</a:rPr>
                        <a:t>Схили</a:t>
                      </a:r>
                      <a:endParaRPr lang="ru-RU" sz="20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</a:rPr>
                        <a:t>м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65814"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</a:rPr>
                        <a:t>Джомолунгма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Південно-Східний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</a:rPr>
                        <a:t>118669,00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65814"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</a:rPr>
                        <a:t>Джомолунгма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Північно-Західний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</a:rPr>
                        <a:t>106471,31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65814"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</a:rPr>
                        <a:t>Орегон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Північний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</a:rPr>
                        <a:t>8191,20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65814"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</a:rPr>
                        <a:t>Таранак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Північно-Західний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</a:rPr>
                        <a:t>8029,38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65814"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</a:rPr>
                        <a:t>Таранак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Південно-Східний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</a:rPr>
                        <a:t>7252,34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65814"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</a:rPr>
                        <a:t>Таганай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</a:rPr>
                        <a:t>Західний</a:t>
                      </a:r>
                      <a:endParaRPr lang="ru-RU" sz="20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</a:rPr>
                        <a:t>5818,70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65814"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</a:rPr>
                        <a:t>Таганай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</a:rPr>
                        <a:t>Східний</a:t>
                      </a:r>
                      <a:endParaRPr lang="ru-RU" sz="20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</a:rPr>
                        <a:t>5349,20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65814"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</a:rPr>
                        <a:t>Орегон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</a:rPr>
                        <a:t>Південний</a:t>
                      </a:r>
                      <a:endParaRPr lang="ru-RU" sz="200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</a:rPr>
                        <a:t>3342,09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uk-UA" b="1" dirty="0" smtClean="0"/>
              <a:t>Футболісти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fontAlgn="t">
              <a:buNone/>
            </a:pPr>
            <a:r>
              <a:rPr lang="en-US" sz="2000" b="1" dirty="0" smtClean="0"/>
              <a:t> </a:t>
            </a:r>
            <a:endParaRPr lang="ru-RU" sz="2000" dirty="0"/>
          </a:p>
        </p:txBody>
      </p:sp>
      <p:pic>
        <p:nvPicPr>
          <p:cNvPr id="4" name="Рисунок 3" descr="image23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2824">
            <a:off x="1130045" y="1417019"/>
            <a:ext cx="2824501" cy="1883288"/>
          </a:xfrm>
          <a:prstGeom prst="rect">
            <a:avLst/>
          </a:prstGeom>
        </p:spPr>
      </p:pic>
      <p:pic>
        <p:nvPicPr>
          <p:cNvPr id="6" name="Рисунок 5" descr="image251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3714752"/>
            <a:ext cx="5572164" cy="2357454"/>
          </a:xfrm>
          <a:prstGeom prst="rect">
            <a:avLst/>
          </a:prstGeom>
        </p:spPr>
      </p:pic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928670"/>
            <a:ext cx="2560320" cy="2718816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571472" y="142853"/>
            <a:ext cx="7143800" cy="5632311"/>
            <a:chOff x="882291" y="1214421"/>
            <a:chExt cx="6871318" cy="4528642"/>
          </a:xfrm>
        </p:grpSpPr>
        <p:sp>
          <p:nvSpPr>
            <p:cNvPr id="5" name="TextBox 4"/>
            <p:cNvSpPr txBox="1"/>
            <p:nvPr/>
          </p:nvSpPr>
          <p:spPr>
            <a:xfrm>
              <a:off x="1571317" y="1214421"/>
              <a:ext cx="6182292" cy="4528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000" b="1" i="1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виховувати прагнення до знань, </a:t>
              </a:r>
              <a:r>
                <a:rPr lang="uk-UA" sz="40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інтерес до математики</a:t>
              </a:r>
              <a:r>
                <a:rPr lang="uk-UA" sz="4000" b="1" i="1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її історії, розглянувши історичні відомості про виникнення тригонометрії як науки, про вклад у розвиток тригонометрії різних вчених-математиків;</a:t>
              </a:r>
              <a:endParaRPr lang="ru-RU" sz="4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78" name="Picture 5" descr="C:\Documents and Settings\Admin\Рабочий стол\презентация\75b4eecffafdg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291" y="1285860"/>
              <a:ext cx="617875" cy="642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00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0524">
            <a:off x="7235825" y="2924175"/>
            <a:ext cx="1711325" cy="1728788"/>
          </a:xfrm>
          <a:prstGeom prst="rect">
            <a:avLst/>
          </a:prstGeom>
          <a:noFill/>
        </p:spPr>
      </p:pic>
      <p:pic>
        <p:nvPicPr>
          <p:cNvPr id="4103" name="Picture 7" descr="mya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6" r="21037" b="16888"/>
          <a:stretch>
            <a:fillRect/>
          </a:stretch>
        </p:blipFill>
        <p:spPr bwMode="auto">
          <a:xfrm rot="366931">
            <a:off x="7164388" y="4797425"/>
            <a:ext cx="1800225" cy="1697038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850" y="428605"/>
            <a:ext cx="8424863" cy="13446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</a:rPr>
              <a:t>Як </a:t>
            </a:r>
            <a:r>
              <a:rPr lang="ru-RU" sz="2000" b="1" dirty="0" err="1">
                <a:solidFill>
                  <a:srgbClr val="003300"/>
                </a:solidFill>
                <a:latin typeface="Times New Roman" pitchFamily="18" charset="0"/>
              </a:rPr>
              <a:t>відомо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3300"/>
                </a:solidFill>
                <a:latin typeface="Times New Roman" pitchFamily="18" charset="0"/>
              </a:rPr>
              <a:t>футбольне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</a:rPr>
              <a:t> поле </a:t>
            </a:r>
            <a:r>
              <a:rPr lang="ru-RU" sz="2000" b="1" dirty="0" err="1">
                <a:solidFill>
                  <a:srgbClr val="003300"/>
                </a:solidFill>
                <a:latin typeface="Times New Roman" pitchFamily="18" charset="0"/>
              </a:rPr>
              <a:t>може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3300"/>
                </a:solidFill>
                <a:latin typeface="Times New Roman" pitchFamily="18" charset="0"/>
              </a:rPr>
              <a:t>мати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3300"/>
                </a:solidFill>
                <a:latin typeface="Times New Roman" pitchFamily="18" charset="0"/>
              </a:rPr>
              <a:t>такі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3300"/>
                </a:solidFill>
                <a:latin typeface="Times New Roman" pitchFamily="18" charset="0"/>
              </a:rPr>
              <a:t>розміри</a:t>
            </a:r>
            <a:r>
              <a:rPr lang="ru-RU" sz="2000" b="1" dirty="0">
                <a:solidFill>
                  <a:srgbClr val="003300"/>
                </a:solidFill>
                <a:latin typeface="Times New Roman" pitchFamily="18" charset="0"/>
              </a:rPr>
              <a:t>:</a:t>
            </a:r>
            <a:endParaRPr lang="uk-UA" sz="2000" b="1" dirty="0"/>
          </a:p>
        </p:txBody>
      </p:sp>
      <p:pic>
        <p:nvPicPr>
          <p:cNvPr id="4102" name="Picture 6" descr="Football_pitch_metric_ru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14422"/>
            <a:ext cx="6629400" cy="4972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104" name="Picture 8" descr="00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3925">
            <a:off x="7308850" y="1125538"/>
            <a:ext cx="1584325" cy="151923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 descr="454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9472">
            <a:off x="5940425" y="5229225"/>
            <a:ext cx="2143125" cy="142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154" name="Picture 10" descr="54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5529">
            <a:off x="6659563" y="3429000"/>
            <a:ext cx="2143125" cy="142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153" name="Picture 9" descr="5732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411">
            <a:off x="6877050" y="1628775"/>
            <a:ext cx="2016125" cy="1258888"/>
          </a:xfrm>
          <a:prstGeom prst="rect">
            <a:avLst/>
          </a:prstGeom>
          <a:noFill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79388" y="188913"/>
            <a:ext cx="8353425" cy="1223962"/>
            <a:chOff x="113" y="119"/>
            <a:chExt cx="5262" cy="771"/>
          </a:xfrm>
        </p:grpSpPr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113" y="119"/>
              <a:ext cx="5262" cy="771"/>
            </a:xfrm>
            <a:prstGeom prst="rect">
              <a:avLst/>
            </a:prstGeom>
            <a:solidFill>
              <a:srgbClr val="FFCC99">
                <a:alpha val="69000"/>
              </a:srgbClr>
            </a:solidFill>
            <a:ln w="1905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249" y="164"/>
              <a:ext cx="508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r>
                <a:rPr lang="ru-RU"/>
                <a:t>   </a:t>
              </a:r>
              <a:r>
                <a:rPr lang="ru-RU" i="1">
                  <a:solidFill>
                    <a:schemeClr val="accent2"/>
                  </a:solidFill>
                </a:rPr>
                <a:t>Для нашого дослідження візьмемо футбольне поле розміром 90×120</a:t>
              </a:r>
              <a:r>
                <a:rPr lang="uk-UA" i="1">
                  <a:solidFill>
                    <a:schemeClr val="accent2"/>
                  </a:solidFill>
                </a:rPr>
                <a:t>м. </a:t>
              </a:r>
            </a:p>
            <a:p>
              <a:r>
                <a:rPr lang="uk-UA" i="1">
                  <a:solidFill>
                    <a:schemeClr val="accent2"/>
                  </a:solidFill>
                </a:rPr>
                <a:t>   Розглядатимемо поставлені задачі на одній половині поля, оскільки вони симетричні відносно центру поля, і для практичності позначимо його наступним чином:</a:t>
              </a:r>
            </a:p>
          </p:txBody>
        </p:sp>
      </p:grpSp>
      <p:pic>
        <p:nvPicPr>
          <p:cNvPr id="6152" name="Picture 8" descr="futbolnoe_pole-1280x72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6769100" cy="3806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 decel="100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" decel="100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decel="100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decel="100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6" name="Picture 398" descr="fau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1101">
            <a:off x="1835150" y="4437063"/>
            <a:ext cx="2449513" cy="1938337"/>
          </a:xfrm>
          <a:prstGeom prst="rect">
            <a:avLst/>
          </a:prstGeom>
          <a:noFill/>
        </p:spPr>
      </p:pic>
      <p:pic>
        <p:nvPicPr>
          <p:cNvPr id="7565" name="Picture 397" descr="565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998">
            <a:off x="3779838" y="3644900"/>
            <a:ext cx="2025650" cy="1265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619250" y="1125538"/>
            <a:ext cx="2447925" cy="935037"/>
          </a:xfrm>
          <a:prstGeom prst="rect">
            <a:avLst/>
          </a:prstGeom>
          <a:solidFill>
            <a:srgbClr val="CCFFCC">
              <a:alpha val="53999"/>
            </a:srgbClr>
          </a:solidFill>
          <a:ln w="57150" cmpd="thinThick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ru-RU" sz="1600">
                <a:solidFill>
                  <a:srgbClr val="000000"/>
                </a:solidFill>
                <a:latin typeface="Times New Roman" pitchFamily="18" charset="0"/>
              </a:rPr>
              <a:t> Для зручності складемо таблицю з відомими відстаннями:</a:t>
            </a:r>
            <a:endParaRPr lang="uk-UA" sz="1600"/>
          </a:p>
        </p:txBody>
      </p:sp>
      <p:graphicFrame>
        <p:nvGraphicFramePr>
          <p:cNvPr id="7569" name="Group 401"/>
          <p:cNvGraphicFramePr>
            <a:graphicFrameLocks noGrp="1"/>
          </p:cNvGraphicFramePr>
          <p:nvPr/>
        </p:nvGraphicFramePr>
        <p:xfrm>
          <a:off x="250825" y="1557338"/>
          <a:ext cx="1244600" cy="4876800"/>
        </p:xfrm>
        <a:graphic>
          <a:graphicData uri="http://schemas.openxmlformats.org/drawingml/2006/table">
            <a:tbl>
              <a:tblPr/>
              <a:tblGrid>
                <a:gridCol w="609600"/>
                <a:gridCol w="635000"/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XY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  <a:cs typeface="Arial" pitchFamily="34" charset="0"/>
                        </a:rPr>
                        <a:t>90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YZ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  <a:cs typeface="Arial" pitchFamily="34" charset="0"/>
                        </a:rPr>
                        <a:t>120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M1M2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  <a:cs typeface="Arial" pitchFamily="34" charset="0"/>
                        </a:rPr>
                        <a:t>40,3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F1F2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  <a:cs typeface="Arial" pitchFamily="34" charset="0"/>
                        </a:rPr>
                        <a:t>18,3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M1N1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  <a:cs typeface="Arial" pitchFamily="34" charset="0"/>
                        </a:rPr>
                        <a:t>16,5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M2N2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  <a:cs typeface="Arial" pitchFamily="34" charset="0"/>
                        </a:rPr>
                        <a:t>16,5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F1E1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  <a:cs typeface="Arial" pitchFamily="34" charset="0"/>
                        </a:rPr>
                        <a:t>5,5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F2E2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  <a:cs typeface="Arial" pitchFamily="34" charset="0"/>
                        </a:rPr>
                        <a:t>5,5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BC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  <a:cs typeface="Arial" pitchFamily="34" charset="0"/>
                        </a:rPr>
                        <a:t>7,3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BE1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  <a:cs typeface="Arial" pitchFamily="34" charset="0"/>
                        </a:rPr>
                        <a:t>5,5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CE2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  <a:cs typeface="Arial" pitchFamily="34" charset="0"/>
                        </a:rPr>
                        <a:t>5,5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E1N1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  <a:cs typeface="Arial" pitchFamily="34" charset="0"/>
                        </a:rPr>
                        <a:t>11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E2N2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  <a:cs typeface="Arial" pitchFamily="34" charset="0"/>
                        </a:rPr>
                        <a:t>11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XN1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  <a:cs typeface="Arial" pitchFamily="34" charset="0"/>
                        </a:rPr>
                        <a:t>24,85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ZN2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  <a:cs typeface="Arial" pitchFamily="34" charset="0"/>
                        </a:rPr>
                        <a:t>24,85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XA1</a:t>
                      </a:r>
                      <a:endParaRPr kumimoji="0" lang="uk-U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  <a:cs typeface="Arial" pitchFamily="34" charset="0"/>
                        </a:rPr>
                        <a:t>21</a:t>
                      </a: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7563" name="Text Box 395"/>
          <p:cNvSpPr txBox="1">
            <a:spLocks noChangeArrowheads="1"/>
          </p:cNvSpPr>
          <p:nvPr/>
        </p:nvSpPr>
        <p:spPr bwMode="auto">
          <a:xfrm rot="-686021">
            <a:off x="1908175" y="2420938"/>
            <a:ext cx="3743325" cy="1152525"/>
          </a:xfrm>
          <a:prstGeom prst="rect">
            <a:avLst/>
          </a:prstGeom>
          <a:solidFill>
            <a:srgbClr val="CCFFFF"/>
          </a:solidFill>
          <a:ln w="57150" cmpd="thinThick" algn="ctr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lang="ru-RU" sz="1600" b="1" i="1">
                <a:solidFill>
                  <a:srgbClr val="000080"/>
                </a:solidFill>
                <a:latin typeface="Times New Roman" pitchFamily="18" charset="0"/>
              </a:rPr>
              <a:t>Розглядатимемо випадок, коли порушення правил гри трапилося на відстані </a:t>
            </a:r>
            <a:r>
              <a:rPr lang="en-US" sz="1600" b="1" i="1">
                <a:solidFill>
                  <a:srgbClr val="000080"/>
                </a:solidFill>
                <a:latin typeface="Times New Roman" pitchFamily="18" charset="0"/>
              </a:rPr>
              <a:t>4,5</a:t>
            </a:r>
            <a:r>
              <a:rPr lang="uk-UA" sz="1600" b="1" i="1">
                <a:solidFill>
                  <a:srgbClr val="000080"/>
                </a:solidFill>
                <a:latin typeface="Times New Roman" pitchFamily="18" charset="0"/>
              </a:rPr>
              <a:t>м від лінії штрафного майданчику.</a:t>
            </a:r>
            <a:endParaRPr lang="uk-UA" sz="1600" b="1" i="1"/>
          </a:p>
        </p:txBody>
      </p:sp>
      <p:pic>
        <p:nvPicPr>
          <p:cNvPr id="7564" name="Picture 396" descr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412875"/>
            <a:ext cx="3081337" cy="4679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7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7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 decel="100000"/>
                                        <p:tgtEl>
                                          <p:spTgt spid="7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7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7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7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7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56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924300" y="1773238"/>
            <a:ext cx="4751388" cy="2016125"/>
          </a:xfrm>
          <a:prstGeom prst="rect">
            <a:avLst/>
          </a:prstGeom>
          <a:solidFill>
            <a:srgbClr val="CC99FF">
              <a:alpha val="78000"/>
            </a:srgbClr>
          </a:solidFill>
          <a:ln w="38100" cmpd="dbl" algn="ctr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just"/>
            <a:r>
              <a:rPr lang="ru-RU" sz="20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</a:t>
            </a:r>
            <a:r>
              <a:rPr lang="ru-RU" sz="2000" i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Припустимо, що м</a:t>
            </a:r>
            <a:r>
              <a:rPr lang="ru-RU" sz="2000" i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'</a:t>
            </a:r>
            <a:r>
              <a:rPr lang="ru-RU" sz="2000" i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яч летить лише вздовж прямої лінії. Необхідно обчислити кут потрапляння цього м</a:t>
            </a:r>
            <a:r>
              <a:rPr lang="ru-RU" sz="2000" i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'</a:t>
            </a:r>
            <a:r>
              <a:rPr lang="ru-RU" sz="2000" i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яча у ворота.</a:t>
            </a:r>
          </a:p>
          <a:p>
            <a:pPr algn="just"/>
            <a:r>
              <a:rPr lang="ru-RU" sz="2000" i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Пропонуємо розв</a:t>
            </a:r>
            <a:r>
              <a:rPr lang="ru-RU" sz="2000" i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'</a:t>
            </a:r>
            <a:r>
              <a:rPr lang="ru-RU" sz="2000" i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язувати цю задачу з декількох положень.</a:t>
            </a:r>
            <a:endParaRPr lang="uk-UA" sz="2000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197" name="Picture 5" descr="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3343275" cy="5040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198" name="Picture 6" descr="malch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76700"/>
            <a:ext cx="1828800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51" name="Picture 63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52738"/>
            <a:ext cx="8208962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45" name="Picture 629" descr="Malchik-s-myachikom-218x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8913"/>
            <a:ext cx="2076450" cy="2857500"/>
          </a:xfrm>
          <a:prstGeom prst="rect">
            <a:avLst/>
          </a:prstGeom>
          <a:noFill/>
        </p:spPr>
      </p:pic>
      <p:pic>
        <p:nvPicPr>
          <p:cNvPr id="9848" name="Picture 632" descr="5650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89588"/>
            <a:ext cx="1511300" cy="1109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4537075" cy="2592388"/>
          </a:xfrm>
          <a:prstGeom prst="rect">
            <a:avLst/>
          </a:prstGeom>
          <a:solidFill>
            <a:srgbClr val="FFFF99">
              <a:alpha val="66000"/>
            </a:srgbClr>
          </a:solidFill>
          <a:ln w="76200" cmpd="tri" algn="ctr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ru-RU" sz="1000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lang="ru-RU" i="1">
                <a:solidFill>
                  <a:srgbClr val="0000CC"/>
                </a:solidFill>
                <a:latin typeface="Times New Roman" pitchFamily="18" charset="0"/>
              </a:rPr>
              <a:t>Розглядатимемо кожен з трикутник</a:t>
            </a:r>
            <a:r>
              <a:rPr lang="uk-UA" i="1">
                <a:solidFill>
                  <a:srgbClr val="0000CC"/>
                </a:solidFill>
                <a:latin typeface="Times New Roman" pitchFamily="18" charset="0"/>
              </a:rPr>
              <a:t>ів окремо: </a:t>
            </a:r>
            <a:r>
              <a:rPr lang="el-GR" i="1">
                <a:solidFill>
                  <a:srgbClr val="0000CC"/>
                </a:solidFill>
                <a:latin typeface="Times New Roman" pitchFamily="18" charset="0"/>
              </a:rPr>
              <a:t>Δ</a:t>
            </a:r>
            <a:r>
              <a:rPr lang="uk-UA" i="1">
                <a:solidFill>
                  <a:srgbClr val="0000CC"/>
                </a:solidFill>
                <a:latin typeface="Times New Roman" pitchFamily="18" charset="0"/>
              </a:rPr>
              <a:t>ВА</a:t>
            </a:r>
            <a:r>
              <a:rPr lang="en-US" i="1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uk-UA" i="1">
                <a:solidFill>
                  <a:srgbClr val="0000CC"/>
                </a:solidFill>
                <a:latin typeface="Times New Roman" pitchFamily="18" charset="0"/>
              </a:rPr>
              <a:t>С, </a:t>
            </a:r>
            <a:r>
              <a:rPr lang="el-GR" i="1">
                <a:solidFill>
                  <a:srgbClr val="0000CC"/>
                </a:solidFill>
                <a:latin typeface="Times New Roman" pitchFamily="18" charset="0"/>
              </a:rPr>
              <a:t>Δ</a:t>
            </a:r>
            <a:r>
              <a:rPr lang="uk-UA" i="1">
                <a:solidFill>
                  <a:srgbClr val="0000CC"/>
                </a:solidFill>
                <a:latin typeface="Times New Roman" pitchFamily="18" charset="0"/>
              </a:rPr>
              <a:t>ВА</a:t>
            </a:r>
            <a:r>
              <a:rPr lang="en-US" i="1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uk-UA" i="1">
                <a:solidFill>
                  <a:srgbClr val="0000CC"/>
                </a:solidFill>
                <a:latin typeface="Times New Roman" pitchFamily="18" charset="0"/>
              </a:rPr>
              <a:t>С, </a:t>
            </a:r>
            <a:r>
              <a:rPr lang="el-GR" i="1">
                <a:solidFill>
                  <a:srgbClr val="0000CC"/>
                </a:solidFill>
                <a:latin typeface="Times New Roman" pitchFamily="18" charset="0"/>
              </a:rPr>
              <a:t>Δ</a:t>
            </a:r>
            <a:r>
              <a:rPr lang="uk-UA" i="1">
                <a:solidFill>
                  <a:srgbClr val="0000CC"/>
                </a:solidFill>
                <a:latin typeface="Times New Roman" pitchFamily="18" charset="0"/>
              </a:rPr>
              <a:t>ВА</a:t>
            </a:r>
            <a:r>
              <a:rPr lang="en-US" i="1">
                <a:solidFill>
                  <a:srgbClr val="0000CC"/>
                </a:solidFill>
                <a:latin typeface="Times New Roman" pitchFamily="18" charset="0"/>
              </a:rPr>
              <a:t>3</a:t>
            </a:r>
            <a:r>
              <a:rPr lang="uk-UA" i="1">
                <a:solidFill>
                  <a:srgbClr val="0000CC"/>
                </a:solidFill>
                <a:latin typeface="Times New Roman" pitchFamily="18" charset="0"/>
              </a:rPr>
              <a:t>С, </a:t>
            </a:r>
            <a:r>
              <a:rPr lang="el-GR" i="1">
                <a:solidFill>
                  <a:srgbClr val="0000CC"/>
                </a:solidFill>
                <a:latin typeface="Times New Roman" pitchFamily="18" charset="0"/>
              </a:rPr>
              <a:t>Δ</a:t>
            </a:r>
            <a:r>
              <a:rPr lang="uk-UA" i="1">
                <a:solidFill>
                  <a:srgbClr val="0000CC"/>
                </a:solidFill>
                <a:latin typeface="Times New Roman" pitchFamily="18" charset="0"/>
              </a:rPr>
              <a:t>ВА</a:t>
            </a:r>
            <a:r>
              <a:rPr lang="en-US" i="1">
                <a:solidFill>
                  <a:srgbClr val="0000CC"/>
                </a:solidFill>
                <a:latin typeface="Times New Roman" pitchFamily="18" charset="0"/>
              </a:rPr>
              <a:t>4</a:t>
            </a:r>
            <a:r>
              <a:rPr lang="uk-UA" i="1">
                <a:solidFill>
                  <a:srgbClr val="0000CC"/>
                </a:solidFill>
                <a:latin typeface="Times New Roman" pitchFamily="18" charset="0"/>
              </a:rPr>
              <a:t>С, </a:t>
            </a:r>
            <a:r>
              <a:rPr lang="el-GR" i="1">
                <a:solidFill>
                  <a:srgbClr val="0000CC"/>
                </a:solidFill>
                <a:latin typeface="Times New Roman" pitchFamily="18" charset="0"/>
              </a:rPr>
              <a:t>Δ</a:t>
            </a:r>
            <a:r>
              <a:rPr lang="uk-UA" i="1">
                <a:solidFill>
                  <a:srgbClr val="0000CC"/>
                </a:solidFill>
                <a:latin typeface="Times New Roman" pitchFamily="18" charset="0"/>
              </a:rPr>
              <a:t>ВА</a:t>
            </a:r>
            <a:r>
              <a:rPr lang="en-US" i="1">
                <a:solidFill>
                  <a:srgbClr val="0000CC"/>
                </a:solidFill>
                <a:latin typeface="Times New Roman" pitchFamily="18" charset="0"/>
              </a:rPr>
              <a:t>5</a:t>
            </a:r>
            <a:r>
              <a:rPr lang="uk-UA" i="1">
                <a:solidFill>
                  <a:srgbClr val="0000CC"/>
                </a:solidFill>
                <a:latin typeface="Times New Roman" pitchFamily="18" charset="0"/>
              </a:rPr>
              <a:t>С, </a:t>
            </a:r>
            <a:r>
              <a:rPr lang="el-GR" i="1">
                <a:solidFill>
                  <a:srgbClr val="0000CC"/>
                </a:solidFill>
                <a:latin typeface="Times New Roman" pitchFamily="18" charset="0"/>
              </a:rPr>
              <a:t>Δ</a:t>
            </a:r>
            <a:r>
              <a:rPr lang="uk-UA" i="1">
                <a:solidFill>
                  <a:srgbClr val="0000CC"/>
                </a:solidFill>
                <a:latin typeface="Times New Roman" pitchFamily="18" charset="0"/>
              </a:rPr>
              <a:t>ВА</a:t>
            </a:r>
            <a:r>
              <a:rPr lang="en-US" i="1">
                <a:solidFill>
                  <a:srgbClr val="0000CC"/>
                </a:solidFill>
                <a:latin typeface="Times New Roman" pitchFamily="18" charset="0"/>
              </a:rPr>
              <a:t>6</a:t>
            </a:r>
            <a:r>
              <a:rPr lang="uk-UA" i="1">
                <a:solidFill>
                  <a:srgbClr val="0000CC"/>
                </a:solidFill>
                <a:latin typeface="Times New Roman" pitchFamily="18" charset="0"/>
              </a:rPr>
              <a:t>С. Для знаходження сторін А</a:t>
            </a:r>
            <a:r>
              <a:rPr lang="en-US" i="1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uk-UA" i="1">
                <a:solidFill>
                  <a:srgbClr val="0000CC"/>
                </a:solidFill>
                <a:latin typeface="Times New Roman" pitchFamily="18" charset="0"/>
              </a:rPr>
              <a:t>В, А</a:t>
            </a:r>
            <a:r>
              <a:rPr lang="en-US" i="1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uk-UA" i="1">
                <a:solidFill>
                  <a:srgbClr val="0000CC"/>
                </a:solidFill>
                <a:latin typeface="Times New Roman" pitchFamily="18" charset="0"/>
              </a:rPr>
              <a:t>С; А</a:t>
            </a:r>
            <a:r>
              <a:rPr lang="en-US" i="1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uk-UA" i="1">
                <a:solidFill>
                  <a:srgbClr val="0000CC"/>
                </a:solidFill>
                <a:latin typeface="Times New Roman" pitchFamily="18" charset="0"/>
              </a:rPr>
              <a:t>В, А</a:t>
            </a:r>
            <a:r>
              <a:rPr lang="en-US" i="1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uk-UA" i="1">
                <a:solidFill>
                  <a:srgbClr val="0000CC"/>
                </a:solidFill>
                <a:latin typeface="Times New Roman" pitchFamily="18" charset="0"/>
              </a:rPr>
              <a:t>С; А</a:t>
            </a:r>
            <a:r>
              <a:rPr lang="en-US" i="1">
                <a:solidFill>
                  <a:srgbClr val="0000CC"/>
                </a:solidFill>
                <a:latin typeface="Times New Roman" pitchFamily="18" charset="0"/>
              </a:rPr>
              <a:t>3</a:t>
            </a:r>
            <a:r>
              <a:rPr lang="uk-UA" i="1">
                <a:solidFill>
                  <a:srgbClr val="0000CC"/>
                </a:solidFill>
                <a:latin typeface="Times New Roman" pitchFamily="18" charset="0"/>
              </a:rPr>
              <a:t>В, А</a:t>
            </a:r>
            <a:r>
              <a:rPr lang="en-US" i="1">
                <a:solidFill>
                  <a:srgbClr val="0000CC"/>
                </a:solidFill>
                <a:latin typeface="Times New Roman" pitchFamily="18" charset="0"/>
              </a:rPr>
              <a:t>3</a:t>
            </a:r>
            <a:r>
              <a:rPr lang="uk-UA" i="1">
                <a:solidFill>
                  <a:srgbClr val="0000CC"/>
                </a:solidFill>
                <a:latin typeface="Times New Roman" pitchFamily="18" charset="0"/>
              </a:rPr>
              <a:t>С; А</a:t>
            </a:r>
            <a:r>
              <a:rPr lang="en-US" i="1">
                <a:solidFill>
                  <a:srgbClr val="0000CC"/>
                </a:solidFill>
                <a:latin typeface="Times New Roman" pitchFamily="18" charset="0"/>
              </a:rPr>
              <a:t>4</a:t>
            </a:r>
            <a:r>
              <a:rPr lang="uk-UA" i="1">
                <a:solidFill>
                  <a:srgbClr val="0000CC"/>
                </a:solidFill>
                <a:latin typeface="Times New Roman" pitchFamily="18" charset="0"/>
              </a:rPr>
              <a:t>В, А</a:t>
            </a:r>
            <a:r>
              <a:rPr lang="en-US" i="1">
                <a:solidFill>
                  <a:srgbClr val="0000CC"/>
                </a:solidFill>
                <a:latin typeface="Times New Roman" pitchFamily="18" charset="0"/>
              </a:rPr>
              <a:t>4</a:t>
            </a:r>
            <a:r>
              <a:rPr lang="uk-UA" i="1">
                <a:solidFill>
                  <a:srgbClr val="0000CC"/>
                </a:solidFill>
                <a:latin typeface="Times New Roman" pitchFamily="18" charset="0"/>
              </a:rPr>
              <a:t>С; А</a:t>
            </a:r>
            <a:r>
              <a:rPr lang="en-US" i="1">
                <a:solidFill>
                  <a:srgbClr val="0000CC"/>
                </a:solidFill>
                <a:latin typeface="Times New Roman" pitchFamily="18" charset="0"/>
              </a:rPr>
              <a:t>5</a:t>
            </a:r>
            <a:r>
              <a:rPr lang="uk-UA" i="1">
                <a:solidFill>
                  <a:srgbClr val="0000CC"/>
                </a:solidFill>
                <a:latin typeface="Times New Roman" pitchFamily="18" charset="0"/>
              </a:rPr>
              <a:t>В, А</a:t>
            </a:r>
            <a:r>
              <a:rPr lang="en-US" i="1">
                <a:solidFill>
                  <a:srgbClr val="0000CC"/>
                </a:solidFill>
                <a:latin typeface="Times New Roman" pitchFamily="18" charset="0"/>
              </a:rPr>
              <a:t>5</a:t>
            </a:r>
            <a:r>
              <a:rPr lang="uk-UA" i="1">
                <a:solidFill>
                  <a:srgbClr val="0000CC"/>
                </a:solidFill>
                <a:latin typeface="Times New Roman" pitchFamily="18" charset="0"/>
              </a:rPr>
              <a:t>С; А</a:t>
            </a:r>
            <a:r>
              <a:rPr lang="en-US" i="1">
                <a:solidFill>
                  <a:srgbClr val="0000CC"/>
                </a:solidFill>
                <a:latin typeface="Times New Roman" pitchFamily="18" charset="0"/>
              </a:rPr>
              <a:t>6</a:t>
            </a:r>
            <a:r>
              <a:rPr lang="uk-UA" i="1">
                <a:solidFill>
                  <a:srgbClr val="0000CC"/>
                </a:solidFill>
                <a:latin typeface="Times New Roman" pitchFamily="18" charset="0"/>
              </a:rPr>
              <a:t>В, А</a:t>
            </a:r>
            <a:r>
              <a:rPr lang="en-US" i="1">
                <a:solidFill>
                  <a:srgbClr val="0000CC"/>
                </a:solidFill>
                <a:latin typeface="Times New Roman" pitchFamily="18" charset="0"/>
              </a:rPr>
              <a:t>6</a:t>
            </a:r>
            <a:r>
              <a:rPr lang="uk-UA" i="1">
                <a:solidFill>
                  <a:srgbClr val="0000CC"/>
                </a:solidFill>
                <a:latin typeface="Times New Roman" pitchFamily="18" charset="0"/>
              </a:rPr>
              <a:t>С скористаємося теоремою Піфагора та теоремою косинусів. </a:t>
            </a:r>
          </a:p>
          <a:p>
            <a:r>
              <a:rPr lang="uk-UA" i="1">
                <a:solidFill>
                  <a:srgbClr val="0000CC"/>
                </a:solidFill>
                <a:latin typeface="Times New Roman" pitchFamily="18" charset="0"/>
              </a:rPr>
              <a:t>   Складемо таблицю значень кутів потрапляння  м'яча у ворота.</a:t>
            </a:r>
            <a:endParaRPr lang="uk-UA" i="1">
              <a:latin typeface="Times New Roman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563938" y="188913"/>
            <a:ext cx="5256212" cy="2447925"/>
          </a:xfrm>
          <a:prstGeom prst="rect">
            <a:avLst/>
          </a:prstGeom>
          <a:solidFill>
            <a:srgbClr val="FFFF99">
              <a:alpha val="80000"/>
            </a:srgbClr>
          </a:solidFill>
          <a:ln w="12697" algn="ctr">
            <a:solidFill>
              <a:srgbClr val="6666CC"/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just"/>
            <a:r>
              <a:rPr lang="ru-RU" sz="1600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lang="uk-UA" sz="1600">
                <a:solidFill>
                  <a:srgbClr val="000000"/>
                </a:solidFill>
                <a:latin typeface="Times New Roman" pitchFamily="18" charset="0"/>
              </a:rPr>
              <a:t>Проаналізуємо випадок наявності “стінки”. Порахуємо скільки необхідно виставити людей у “стінці”, щоб повністю перекрити лінію потрапляння м'яча у ворота.</a:t>
            </a:r>
          </a:p>
          <a:p>
            <a:pPr algn="just"/>
            <a:r>
              <a:rPr lang="ru-RU" sz="1600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lang="uk-UA" sz="1600">
                <a:solidFill>
                  <a:srgbClr val="000000"/>
                </a:solidFill>
                <a:latin typeface="Times New Roman" pitchFamily="18" charset="0"/>
              </a:rPr>
              <a:t>Припустимо, що кожен гравець “стінки” може перекрити відстань в 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600">
                <a:solidFill>
                  <a:srgbClr val="000000"/>
                </a:solidFill>
                <a:latin typeface="Times New Roman" pitchFamily="18" charset="0"/>
              </a:rPr>
              <a:t>м. Щоб “стінка” перекривала більший кут, необхідно ставити її якомога ближче до м'яча. Але відомо, що “стінка” не може знаходитись ближче, ніж 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9</a:t>
            </a:r>
            <a:r>
              <a:rPr lang="uk-UA" sz="1600">
                <a:solidFill>
                  <a:srgbClr val="000000"/>
                </a:solidFill>
                <a:latin typeface="Times New Roman" pitchFamily="18" charset="0"/>
              </a:rPr>
              <a:t>м від точки удару м'яча.</a:t>
            </a:r>
            <a:endParaRPr lang="uk-UA" sz="1600"/>
          </a:p>
        </p:txBody>
      </p:sp>
      <p:pic>
        <p:nvPicPr>
          <p:cNvPr id="10245" name="Picture 5" descr="45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2911">
            <a:off x="5580063" y="3068638"/>
            <a:ext cx="3014662" cy="200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246" name="Picture 6" descr="23706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7060">
            <a:off x="1476375" y="3573463"/>
            <a:ext cx="3168650" cy="237966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4897438" cy="2303462"/>
          </a:xfrm>
          <a:prstGeom prst="rect">
            <a:avLst/>
          </a:prstGeom>
          <a:solidFill>
            <a:srgbClr val="CCFFFF">
              <a:alpha val="53000"/>
            </a:srgbClr>
          </a:solidFill>
          <a:ln w="76200" cmpd="tri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ru-RU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Доцільно скласти таблицю для кожного з трикутників </a:t>
            </a:r>
            <a:r>
              <a:rPr lang="el-GR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Δ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ВА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С, </a:t>
            </a:r>
            <a:r>
              <a:rPr lang="el-GR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Δ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ВА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С, </a:t>
            </a:r>
            <a:r>
              <a:rPr lang="el-GR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Δ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ВА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С, </a:t>
            </a:r>
            <a:r>
              <a:rPr lang="el-GR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Δ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ВА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С, </a:t>
            </a:r>
            <a:r>
              <a:rPr lang="el-GR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Δ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ВА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С, </a:t>
            </a:r>
            <a:r>
              <a:rPr lang="el-GR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Δ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ВА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С. Відстані К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1=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2=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3=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4=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5=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6=9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м. Із подібності трикутників </a:t>
            </a:r>
            <a:r>
              <a:rPr lang="el-GR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Δ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ВА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 і </a:t>
            </a:r>
            <a:r>
              <a:rPr lang="el-GR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Δ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1; </a:t>
            </a:r>
            <a:r>
              <a:rPr lang="el-GR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Δ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ВА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 і </a:t>
            </a:r>
            <a:r>
              <a:rPr lang="el-GR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Δ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2;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l-GR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Δ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ВА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 і </a:t>
            </a:r>
            <a:r>
              <a:rPr lang="el-GR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Δ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3; </a:t>
            </a:r>
            <a:r>
              <a:rPr lang="el-GR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Δ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ВА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 і </a:t>
            </a:r>
            <a:r>
              <a:rPr lang="el-GR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Δ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4; </a:t>
            </a:r>
            <a:r>
              <a:rPr lang="el-GR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Δ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ВА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 і </a:t>
            </a:r>
            <a:r>
              <a:rPr lang="el-GR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Δ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5; </a:t>
            </a:r>
            <a:r>
              <a:rPr lang="el-GR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Δ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ВА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 і </a:t>
            </a:r>
            <a:r>
              <a:rPr lang="el-GR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Δ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 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знайдемо необхідні сторони К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1, 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2, 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3, 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4, 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5, 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</a:t>
            </a:r>
            <a:r>
              <a:rPr lang="uk-UA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</a:t>
            </a:r>
            <a:r>
              <a:rPr lang="en-US" sz="1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6.</a:t>
            </a:r>
            <a:endParaRPr lang="uk-UA" sz="16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1424" name="Group 160"/>
          <p:cNvGraphicFramePr>
            <a:graphicFrameLocks noGrp="1"/>
          </p:cNvGraphicFramePr>
          <p:nvPr/>
        </p:nvGraphicFramePr>
        <p:xfrm>
          <a:off x="1447800" y="-12477750"/>
          <a:ext cx="4000500" cy="3108960"/>
        </p:xfrm>
        <a:graphic>
          <a:graphicData uri="http://schemas.openxmlformats.org/drawingml/2006/table">
            <a:tbl>
              <a:tblPr/>
              <a:tblGrid>
                <a:gridCol w="1762125"/>
                <a:gridCol w="671513"/>
                <a:gridCol w="895350"/>
                <a:gridCol w="671512"/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і 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К1О1=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1,42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і 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К2О2=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1,70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і 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К3О3=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2,09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і 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К4О4=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2,58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і 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К5О5=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3,03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і 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6: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К6О6=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3,08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581" name="Group 317"/>
          <p:cNvGraphicFramePr>
            <a:graphicFrameLocks noGrp="1"/>
          </p:cNvGraphicFramePr>
          <p:nvPr/>
        </p:nvGraphicFramePr>
        <p:xfrm>
          <a:off x="250825" y="2781300"/>
          <a:ext cx="5256213" cy="3168652"/>
        </p:xfrm>
        <a:graphic>
          <a:graphicData uri="http://schemas.openxmlformats.org/drawingml/2006/table">
            <a:tbl>
              <a:tblPr/>
              <a:tblGrid>
                <a:gridCol w="2330450"/>
                <a:gridCol w="974725"/>
                <a:gridCol w="1114425"/>
                <a:gridCol w="836613"/>
              </a:tblGrid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ΔВА1С і ΔК1А1О1: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К1О1=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1,42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м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ΔВА2С і ΔК2А2О2: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К2О2=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1,70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м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ΔВА3С і ΔК3А3О3: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К3О3=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2,09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м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ΔВА4С і ΔК4А4О4: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К4О4=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2,58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м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ΔВА5С і ΔК5А5О5: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К5О5=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3,03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м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ΔВА6С і ΔК6А6О6: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К6О6=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3,08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  <a:cs typeface="Arial" pitchFamily="34" charset="0"/>
                        </a:rPr>
                        <a:t>м</a:t>
                      </a:r>
                      <a:endParaRPr kumimoji="0" lang="uk-U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322"/>
          <p:cNvGrpSpPr>
            <a:grpSpLocks/>
          </p:cNvGrpSpPr>
          <p:nvPr/>
        </p:nvGrpSpPr>
        <p:grpSpPr bwMode="auto">
          <a:xfrm>
            <a:off x="5867400" y="188913"/>
            <a:ext cx="3098800" cy="6264275"/>
            <a:chOff x="106756200" y="110109000"/>
            <a:chExt cx="1802511" cy="4000500"/>
          </a:xfrm>
        </p:grpSpPr>
        <p:graphicFrame>
          <p:nvGraphicFramePr>
            <p:cNvPr id="11587" name="Object 323"/>
            <p:cNvGraphicFramePr>
              <a:graphicFrameLocks noChangeAspect="1"/>
            </p:cNvGraphicFramePr>
            <p:nvPr/>
          </p:nvGraphicFramePr>
          <p:xfrm>
            <a:off x="106756200" y="110109000"/>
            <a:ext cx="1802511" cy="4000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58" name="Точечный рисунок" r:id="rId3" imgW="4038095" imgH="8961905" progId="PBrush">
                    <p:embed/>
                  </p:oleObj>
                </mc:Choice>
                <mc:Fallback>
                  <p:oleObj name="Точечный рисунок" r:id="rId3" imgW="4038095" imgH="8961905" progId="PBrush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756200" y="110109000"/>
                          <a:ext cx="1802511" cy="4000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588" name="Text Box 324"/>
            <p:cNvSpPr txBox="1">
              <a:spLocks noChangeArrowheads="1"/>
            </p:cNvSpPr>
            <p:nvPr/>
          </p:nvSpPr>
          <p:spPr bwMode="auto">
            <a:xfrm rot="2800574">
              <a:off x="108032550" y="113518950"/>
              <a:ext cx="2667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r>
                <a:rPr lang="en-US" sz="1000" b="1">
                  <a:solidFill>
                    <a:srgbClr val="000000"/>
                  </a:solidFill>
                  <a:latin typeface="Times New Roman" pitchFamily="18" charset="0"/>
                </a:rPr>
                <a:t>9</a:t>
              </a:r>
              <a:r>
                <a:rPr lang="uk-UA" sz="1000" b="1">
                  <a:solidFill>
                    <a:srgbClr val="000000"/>
                  </a:solidFill>
                  <a:latin typeface="Times New Roman" pitchFamily="18" charset="0"/>
                </a:rPr>
                <a:t>м</a:t>
              </a:r>
              <a:endParaRPr lang="uk-UA"/>
            </a:p>
          </p:txBody>
        </p:sp>
        <p:sp>
          <p:nvSpPr>
            <p:cNvPr id="11589" name="Text Box 325"/>
            <p:cNvSpPr txBox="1">
              <a:spLocks noChangeArrowheads="1"/>
            </p:cNvSpPr>
            <p:nvPr/>
          </p:nvSpPr>
          <p:spPr bwMode="auto">
            <a:xfrm>
              <a:off x="107861100" y="113233200"/>
              <a:ext cx="190500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r>
                <a:rPr lang="uk-UA" sz="1100" b="1">
                  <a:solidFill>
                    <a:srgbClr val="FF0000"/>
                  </a:solidFill>
                  <a:latin typeface="Times New Roman" pitchFamily="18" charset="0"/>
                </a:rPr>
                <a:t>?</a:t>
              </a:r>
              <a:endParaRPr lang="uk-UA"/>
            </a:p>
          </p:txBody>
        </p:sp>
      </p:grp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979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4788">
            <a:off x="5003800" y="4149725"/>
            <a:ext cx="3527425" cy="2300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995738" y="188913"/>
            <a:ext cx="4897437" cy="4103687"/>
          </a:xfrm>
          <a:prstGeom prst="rect">
            <a:avLst/>
          </a:prstGeom>
          <a:solidFill>
            <a:srgbClr val="CCFFFF">
              <a:alpha val="67999"/>
            </a:srgbClr>
          </a:solidFill>
          <a:ln w="19050" algn="ctr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lang="uk-UA">
                <a:solidFill>
                  <a:srgbClr val="000000"/>
                </a:solidFill>
                <a:latin typeface="Times New Roman" pitchFamily="18" charset="0"/>
              </a:rPr>
              <a:t>З отриманих результатів можна зробити висновки: </a:t>
            </a:r>
          </a:p>
          <a:p>
            <a:pPr>
              <a:buSzPts val="1000"/>
              <a:buFont typeface="Times New Roman" pitchFamily="18" charset="0"/>
              <a:buChar char="♦"/>
            </a:pPr>
            <a:r>
              <a:rPr lang="uk-UA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l-GR" b="1" i="1">
                <a:solidFill>
                  <a:srgbClr val="0000CC"/>
                </a:solidFill>
                <a:latin typeface="Times New Roman" pitchFamily="18" charset="0"/>
              </a:rPr>
              <a:t>Δ</a:t>
            </a:r>
            <a:r>
              <a:rPr lang="uk-UA" b="1" i="1">
                <a:solidFill>
                  <a:srgbClr val="0000CC"/>
                </a:solidFill>
                <a:latin typeface="Times New Roman" pitchFamily="18" charset="0"/>
              </a:rPr>
              <a:t>ВА</a:t>
            </a:r>
            <a:r>
              <a:rPr lang="en-US" b="1" i="1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uk-UA" b="1" i="1">
                <a:solidFill>
                  <a:srgbClr val="0000CC"/>
                </a:solidFill>
                <a:latin typeface="Times New Roman" pitchFamily="18" charset="0"/>
              </a:rPr>
              <a:t>С: необхідна кількість гравців у “стінці” має бути як мінімум </a:t>
            </a:r>
            <a:r>
              <a:rPr lang="en-US" b="1" i="1">
                <a:solidFill>
                  <a:srgbClr val="0000CC"/>
                </a:solidFill>
                <a:latin typeface="Times New Roman" pitchFamily="18" charset="0"/>
              </a:rPr>
              <a:t>2,</a:t>
            </a:r>
            <a:endParaRPr lang="uk-UA" b="1" i="1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SzPts val="1000"/>
              <a:buFont typeface="Times New Roman" pitchFamily="18" charset="0"/>
              <a:buChar char="♦"/>
            </a:pPr>
            <a:r>
              <a:rPr lang="uk-UA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l-GR" b="1" i="1">
                <a:solidFill>
                  <a:srgbClr val="0000CC"/>
                </a:solidFill>
                <a:latin typeface="Times New Roman" pitchFamily="18" charset="0"/>
              </a:rPr>
              <a:t>Δ</a:t>
            </a:r>
            <a:r>
              <a:rPr lang="uk-UA" b="1" i="1">
                <a:solidFill>
                  <a:srgbClr val="0000CC"/>
                </a:solidFill>
                <a:latin typeface="Times New Roman" pitchFamily="18" charset="0"/>
              </a:rPr>
              <a:t>ВА</a:t>
            </a:r>
            <a:r>
              <a:rPr lang="en-US" b="1" i="1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uk-UA" b="1" i="1">
                <a:solidFill>
                  <a:srgbClr val="0000CC"/>
                </a:solidFill>
                <a:latin typeface="Times New Roman" pitchFamily="18" charset="0"/>
              </a:rPr>
              <a:t>С: необхідна кількість гравців у “стінці” має бути як мінімум </a:t>
            </a:r>
            <a:r>
              <a:rPr lang="en-US" b="1" i="1">
                <a:solidFill>
                  <a:srgbClr val="0000CC"/>
                </a:solidFill>
                <a:latin typeface="Times New Roman" pitchFamily="18" charset="0"/>
              </a:rPr>
              <a:t>2,</a:t>
            </a:r>
            <a:r>
              <a:rPr lang="uk-UA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  <a:p>
            <a:pPr>
              <a:buSzPts val="1000"/>
              <a:buFont typeface="Times New Roman" pitchFamily="18" charset="0"/>
              <a:buChar char="♦"/>
            </a:pPr>
            <a:r>
              <a:rPr lang="uk-UA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l-GR" b="1" i="1">
                <a:solidFill>
                  <a:srgbClr val="0000CC"/>
                </a:solidFill>
                <a:latin typeface="Times New Roman" pitchFamily="18" charset="0"/>
              </a:rPr>
              <a:t>Δ</a:t>
            </a:r>
            <a:r>
              <a:rPr lang="uk-UA" b="1" i="1">
                <a:solidFill>
                  <a:srgbClr val="0000CC"/>
                </a:solidFill>
                <a:latin typeface="Times New Roman" pitchFamily="18" charset="0"/>
              </a:rPr>
              <a:t>ВА</a:t>
            </a:r>
            <a:r>
              <a:rPr lang="en-US" b="1" i="1">
                <a:solidFill>
                  <a:srgbClr val="0000CC"/>
                </a:solidFill>
                <a:latin typeface="Times New Roman" pitchFamily="18" charset="0"/>
              </a:rPr>
              <a:t>3</a:t>
            </a:r>
            <a:r>
              <a:rPr lang="uk-UA" b="1" i="1">
                <a:solidFill>
                  <a:srgbClr val="0000CC"/>
                </a:solidFill>
                <a:latin typeface="Times New Roman" pitchFamily="18" charset="0"/>
              </a:rPr>
              <a:t>С: необхідна кількість гравців у “стінці” має бути як мінімум </a:t>
            </a:r>
            <a:r>
              <a:rPr lang="en-US" b="1" i="1">
                <a:solidFill>
                  <a:srgbClr val="0000CC"/>
                </a:solidFill>
                <a:latin typeface="Times New Roman" pitchFamily="18" charset="0"/>
              </a:rPr>
              <a:t>3</a:t>
            </a:r>
            <a:r>
              <a:rPr lang="uk-UA" b="1" i="1">
                <a:solidFill>
                  <a:srgbClr val="0000CC"/>
                </a:solidFill>
                <a:latin typeface="Times New Roman" pitchFamily="18" charset="0"/>
              </a:rPr>
              <a:t>, </a:t>
            </a:r>
          </a:p>
          <a:p>
            <a:pPr>
              <a:buSzPts val="1000"/>
              <a:buFont typeface="Times New Roman" pitchFamily="18" charset="0"/>
              <a:buChar char="♦"/>
            </a:pPr>
            <a:r>
              <a:rPr lang="uk-UA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l-GR" b="1" i="1">
                <a:solidFill>
                  <a:srgbClr val="0000CC"/>
                </a:solidFill>
                <a:latin typeface="Times New Roman" pitchFamily="18" charset="0"/>
              </a:rPr>
              <a:t>Δ</a:t>
            </a:r>
            <a:r>
              <a:rPr lang="uk-UA" b="1" i="1">
                <a:solidFill>
                  <a:srgbClr val="0000CC"/>
                </a:solidFill>
                <a:latin typeface="Times New Roman" pitchFamily="18" charset="0"/>
              </a:rPr>
              <a:t>ВА</a:t>
            </a:r>
            <a:r>
              <a:rPr lang="en-US" b="1" i="1">
                <a:solidFill>
                  <a:srgbClr val="0000CC"/>
                </a:solidFill>
                <a:latin typeface="Times New Roman" pitchFamily="18" charset="0"/>
              </a:rPr>
              <a:t>4</a:t>
            </a:r>
            <a:r>
              <a:rPr lang="uk-UA" b="1" i="1">
                <a:solidFill>
                  <a:srgbClr val="0000CC"/>
                </a:solidFill>
                <a:latin typeface="Times New Roman" pitchFamily="18" charset="0"/>
              </a:rPr>
              <a:t>С: необхідна кількість гравців у “стінці” має бути як мінімум </a:t>
            </a:r>
            <a:r>
              <a:rPr lang="en-US" b="1" i="1">
                <a:solidFill>
                  <a:srgbClr val="0000CC"/>
                </a:solidFill>
                <a:latin typeface="Times New Roman" pitchFamily="18" charset="0"/>
              </a:rPr>
              <a:t>3</a:t>
            </a:r>
            <a:r>
              <a:rPr lang="uk-UA" b="1" i="1">
                <a:solidFill>
                  <a:srgbClr val="0000CC"/>
                </a:solidFill>
                <a:latin typeface="Times New Roman" pitchFamily="18" charset="0"/>
              </a:rPr>
              <a:t>,</a:t>
            </a:r>
          </a:p>
          <a:p>
            <a:pPr>
              <a:buSzPts val="1000"/>
              <a:buFont typeface="Times New Roman" pitchFamily="18" charset="0"/>
              <a:buChar char="♦"/>
            </a:pPr>
            <a:r>
              <a:rPr lang="uk-UA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l-GR" b="1" i="1">
                <a:solidFill>
                  <a:srgbClr val="0000CC"/>
                </a:solidFill>
                <a:latin typeface="Times New Roman" pitchFamily="18" charset="0"/>
              </a:rPr>
              <a:t>Δ</a:t>
            </a:r>
            <a:r>
              <a:rPr lang="uk-UA" b="1" i="1">
                <a:solidFill>
                  <a:srgbClr val="0000CC"/>
                </a:solidFill>
                <a:latin typeface="Times New Roman" pitchFamily="18" charset="0"/>
              </a:rPr>
              <a:t>ВА</a:t>
            </a:r>
            <a:r>
              <a:rPr lang="en-US" b="1" i="1">
                <a:solidFill>
                  <a:srgbClr val="0000CC"/>
                </a:solidFill>
                <a:latin typeface="Times New Roman" pitchFamily="18" charset="0"/>
              </a:rPr>
              <a:t>5</a:t>
            </a:r>
            <a:r>
              <a:rPr lang="uk-UA" b="1" i="1">
                <a:solidFill>
                  <a:srgbClr val="0000CC"/>
                </a:solidFill>
                <a:latin typeface="Times New Roman" pitchFamily="18" charset="0"/>
              </a:rPr>
              <a:t>С: необхідна кількість гравців у “стінці” має бути як мінімум </a:t>
            </a:r>
            <a:r>
              <a:rPr lang="en-US" b="1" i="1">
                <a:solidFill>
                  <a:srgbClr val="0000CC"/>
                </a:solidFill>
                <a:latin typeface="Times New Roman" pitchFamily="18" charset="0"/>
              </a:rPr>
              <a:t>4</a:t>
            </a:r>
            <a:r>
              <a:rPr lang="uk-UA" b="1" i="1">
                <a:solidFill>
                  <a:srgbClr val="0000CC"/>
                </a:solidFill>
                <a:latin typeface="Times New Roman" pitchFamily="18" charset="0"/>
              </a:rPr>
              <a:t>, </a:t>
            </a:r>
          </a:p>
          <a:p>
            <a:pPr>
              <a:buSzPts val="1000"/>
              <a:buFont typeface="Times New Roman" pitchFamily="18" charset="0"/>
              <a:buChar char="♦"/>
            </a:pPr>
            <a:r>
              <a:rPr lang="uk-UA" b="1" i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l-GR" b="1" i="1">
                <a:solidFill>
                  <a:srgbClr val="0000CC"/>
                </a:solidFill>
                <a:latin typeface="Times New Roman" pitchFamily="18" charset="0"/>
              </a:rPr>
              <a:t>Δ</a:t>
            </a:r>
            <a:r>
              <a:rPr lang="uk-UA" b="1" i="1">
                <a:solidFill>
                  <a:srgbClr val="0000CC"/>
                </a:solidFill>
                <a:latin typeface="Times New Roman" pitchFamily="18" charset="0"/>
              </a:rPr>
              <a:t>ВА</a:t>
            </a:r>
            <a:r>
              <a:rPr lang="en-US" b="1" i="1">
                <a:solidFill>
                  <a:srgbClr val="0000CC"/>
                </a:solidFill>
                <a:latin typeface="Times New Roman" pitchFamily="18" charset="0"/>
              </a:rPr>
              <a:t>6</a:t>
            </a:r>
            <a:r>
              <a:rPr lang="uk-UA" b="1" i="1">
                <a:solidFill>
                  <a:srgbClr val="0000CC"/>
                </a:solidFill>
                <a:latin typeface="Times New Roman" pitchFamily="18" charset="0"/>
              </a:rPr>
              <a:t>С: необхідна кількість гравців у “стінці” має бути як мінімум </a:t>
            </a:r>
            <a:r>
              <a:rPr lang="en-US" b="1" i="1">
                <a:solidFill>
                  <a:srgbClr val="0000CC"/>
                </a:solidFill>
                <a:latin typeface="Times New Roman" pitchFamily="18" charset="0"/>
              </a:rPr>
              <a:t>4</a:t>
            </a:r>
            <a:r>
              <a:rPr lang="uk-UA" b="1" i="1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uk-UA"/>
          </a:p>
        </p:txBody>
      </p:sp>
      <p:pic>
        <p:nvPicPr>
          <p:cNvPr id="12294" name="Picture 6" descr="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582987" cy="540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орабель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" y="0"/>
            <a:ext cx="9138039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b="1" dirty="0" err="1" smtClean="0"/>
              <a:t>Штурмани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fontAlgn="t">
              <a:buNone/>
            </a:pPr>
            <a:r>
              <a:rPr lang="en-US" sz="2000" b="1" dirty="0" smtClean="0"/>
              <a:t> </a:t>
            </a:r>
            <a:endParaRPr lang="ru-RU" sz="2000" dirty="0"/>
          </a:p>
        </p:txBody>
      </p:sp>
      <p:pic>
        <p:nvPicPr>
          <p:cNvPr id="6" name="Рисунок 5" descr="16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000528" cy="5035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357290" y="4071918"/>
            <a:ext cx="4786346" cy="2786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Здійснити плавання найзручнішим в даних умовах шляхом;</a:t>
            </a:r>
          </a:p>
          <a:p>
            <a:pPr algn="ctr">
              <a:buFont typeface="Wingdings" pitchFamily="2" charset="2"/>
              <a:buChar char="v"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Найбільш точно провести судно в порт призначення;</a:t>
            </a:r>
          </a:p>
          <a:p>
            <a:pPr algn="ctr">
              <a:buFont typeface="Wingdings" pitchFamily="2" charset="2"/>
              <a:buChar char="v"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З необхідною точністю визначити місце судна в морі.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654164"/>
          </a:xfrm>
        </p:spPr>
        <p:txBody>
          <a:bodyPr/>
          <a:lstStyle/>
          <a:p>
            <a:pPr algn="l"/>
            <a:r>
              <a:rPr lang="uk-UA" sz="2000" b="1" dirty="0" smtClean="0"/>
              <a:t>№1.</a:t>
            </a:r>
            <a:r>
              <a:rPr lang="uk-UA" sz="20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b="1" i="1" dirty="0" smtClean="0"/>
              <a:t>Знайти відстань від точки А, в якій знаходиться корабель в певний момент часу до маяка на березі, якщо з цієї точки видно  </a:t>
            </a:r>
            <a:r>
              <a:rPr lang="uk-UA" sz="2000" b="1" i="1" dirty="0" err="1" smtClean="0"/>
              <a:t>видно</a:t>
            </a:r>
            <a:r>
              <a:rPr lang="uk-UA" sz="2000" b="1" i="1" dirty="0" smtClean="0"/>
              <a:t> маяк під кутом 60° до курсу , а через деякий час корабель буде знаходитись в точці В –  на відстані 50 км від точки А, і з точки В даний маяк видно під кутом 110° до курсу корабля.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fontAlgn="t">
              <a:buNone/>
            </a:pPr>
            <a:r>
              <a:rPr lang="en-US" sz="2000" b="1" dirty="0" smtClean="0"/>
              <a:t> </a:t>
            </a:r>
            <a:endParaRPr lang="ru-RU" sz="2000" dirty="0"/>
          </a:p>
        </p:txBody>
      </p:sp>
      <p:pic>
        <p:nvPicPr>
          <p:cNvPr id="95234" name="Рисунок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071678"/>
            <a:ext cx="600076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Рисунок 26" descr="C:\Documents and Settings\Doom\Local Settings\Temporary Internet Files\Content.IE5\L6DXNPT0\MP900289290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5429264"/>
            <a:ext cx="1258902" cy="86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Рисунок 26" descr="C:\Documents and Settings\Doom\Local Settings\Temporary Internet Files\Content.IE5\L6DXNPT0\MP900289290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5500702"/>
            <a:ext cx="1335067" cy="86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28860" y="4643446"/>
            <a:ext cx="52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60</a:t>
            </a:r>
            <a:r>
              <a:rPr lang="uk-UA" baseline="30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4643446"/>
            <a:ext cx="63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110</a:t>
            </a:r>
            <a:r>
              <a:rPr lang="uk-UA" baseline="30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571472" y="142853"/>
            <a:ext cx="7143800" cy="4401205"/>
            <a:chOff x="882291" y="1214421"/>
            <a:chExt cx="6871318" cy="3538775"/>
          </a:xfrm>
        </p:grpSpPr>
        <p:sp>
          <p:nvSpPr>
            <p:cNvPr id="5" name="TextBox 4"/>
            <p:cNvSpPr txBox="1"/>
            <p:nvPr/>
          </p:nvSpPr>
          <p:spPr>
            <a:xfrm>
              <a:off x="1571317" y="1214421"/>
              <a:ext cx="6182292" cy="3538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4000" b="1" i="1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показати </a:t>
              </a:r>
              <a:r>
                <a:rPr lang="uk-UA" sz="40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важливість математичних знань у повсякденному житті</a:t>
              </a:r>
              <a:r>
                <a:rPr lang="uk-UA" sz="4000" b="1" i="1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 застосування тригонометрії в навігації, топографії, геодезії, моделюванні і спорті. </a:t>
              </a:r>
              <a:endParaRPr lang="ru-RU" sz="4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78" name="Picture 5" descr="C:\Documents and Settings\Admin\Рабочий стол\презентация\75b4eecffafdg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291" y="1285860"/>
              <a:ext cx="617875" cy="642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uk-UA" sz="2000" b="1" dirty="0" smtClean="0"/>
              <a:t>№2.</a:t>
            </a:r>
            <a:r>
              <a:rPr lang="ru-RU" sz="2000" dirty="0" smtClean="0"/>
              <a:t> </a:t>
            </a:r>
            <a:r>
              <a:rPr lang="uk-UA" sz="2000" b="1" i="1" dirty="0" smtClean="0"/>
              <a:t>Берегові радіомаяки А і В розміщені на відстані 10 км один від одного. З  теплоходу С, за допомогою радіолокаційної станції, що знаходиться на ньому. Визначені відстані до маяків СА=11 км і СВ=9км. Знайдіть кути САВ і СВА пеленгів радіомаяків.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fontAlgn="t">
              <a:buNone/>
            </a:pPr>
            <a:r>
              <a:rPr lang="en-US" sz="2000" b="1" dirty="0" smtClean="0"/>
              <a:t> </a:t>
            </a:r>
            <a:endParaRPr lang="ru-RU" sz="2000" dirty="0"/>
          </a:p>
        </p:txBody>
      </p:sp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857224" y="1571612"/>
          <a:ext cx="6286544" cy="5072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1" name="Слайд" r:id="rId4" imgW="4570378" imgH="3427533" progId="PowerPoint.Slide.12">
                  <p:embed/>
                </p:oleObj>
              </mc:Choice>
              <mc:Fallback>
                <p:oleObj name="Слайд" r:id="rId4" imgW="4570378" imgH="3427533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1571612"/>
                        <a:ext cx="6286544" cy="50720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/>
          <a:lstStyle/>
          <a:p>
            <a:r>
              <a:rPr lang="ru-RU" sz="4000" b="1" dirty="0" smtClean="0"/>
              <a:t>Ключ для пере</a:t>
            </a:r>
            <a:r>
              <a:rPr lang="uk-UA" sz="4000" b="1" dirty="0" err="1" smtClean="0"/>
              <a:t>вірки</a:t>
            </a:r>
            <a:r>
              <a:rPr lang="uk-UA" sz="4000" b="1" dirty="0" smtClean="0"/>
              <a:t> диктанту</a:t>
            </a:r>
            <a:endParaRPr lang="ru-RU" sz="4000" b="1" dirty="0"/>
          </a:p>
        </p:txBody>
      </p:sp>
      <p:pic>
        <p:nvPicPr>
          <p:cNvPr id="1003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36"/>
            <a:ext cx="892971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34273"/>
            <a:ext cx="9108504" cy="874447"/>
          </a:xfrm>
        </p:spPr>
        <p:txBody>
          <a:bodyPr/>
          <a:lstStyle/>
          <a:p>
            <a:endParaRPr lang="uk-UA" sz="32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504" y="836713"/>
            <a:ext cx="8928992" cy="180020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 </a:t>
            </a:r>
            <a:r>
              <a:rPr lang="ru-RU" sz="2400" b="1" dirty="0" err="1"/>
              <a:t>Під</a:t>
            </a:r>
            <a:r>
              <a:rPr lang="ru-RU" sz="2400" b="1" dirty="0"/>
              <a:t> </a:t>
            </a:r>
            <a:r>
              <a:rPr lang="ru-RU" sz="2400" b="1" dirty="0" err="1"/>
              <a:t>яким</a:t>
            </a:r>
            <a:r>
              <a:rPr lang="ru-RU" sz="2400" b="1" dirty="0"/>
              <a:t> кутом видно </a:t>
            </a:r>
            <a:r>
              <a:rPr lang="ru-RU" sz="2400" b="1" dirty="0" err="1"/>
              <a:t>прямолінійний</a:t>
            </a:r>
            <a:r>
              <a:rPr lang="ru-RU" sz="2400" b="1" dirty="0"/>
              <a:t> край </a:t>
            </a:r>
            <a:r>
              <a:rPr lang="ru-RU" sz="2400" b="1" dirty="0" err="1"/>
              <a:t>лісу</a:t>
            </a:r>
            <a:r>
              <a:rPr lang="ru-RU" sz="2400" b="1" dirty="0"/>
              <a:t> АВ = 1240 м </a:t>
            </a:r>
            <a:r>
              <a:rPr lang="ru-RU" sz="2400" b="1" dirty="0" err="1"/>
              <a:t>із</a:t>
            </a:r>
            <a:r>
              <a:rPr lang="ru-RU" sz="2400" b="1" dirty="0"/>
              <a:t> пункту С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який</a:t>
            </a:r>
            <a:r>
              <a:rPr lang="ru-RU" sz="2400" b="1" dirty="0" smtClean="0"/>
              <a:t> </a:t>
            </a:r>
            <a:r>
              <a:rPr lang="ru-RU" sz="2400" b="1" dirty="0" err="1"/>
              <a:t>віддалений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А на 1600 м і </a:t>
            </a:r>
            <a:r>
              <a:rPr lang="ru-RU" sz="2400" b="1" dirty="0" err="1"/>
              <a:t>від</a:t>
            </a:r>
            <a:r>
              <a:rPr lang="ru-RU" sz="2400" b="1" dirty="0"/>
              <a:t> В – на 1170 </a:t>
            </a:r>
            <a:r>
              <a:rPr lang="ru-RU" sz="2400" b="1" dirty="0" smtClean="0"/>
              <a:t>м?</a:t>
            </a:r>
            <a:endParaRPr lang="uk-UA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868" y="1916832"/>
            <a:ext cx="5789516" cy="368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167359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273"/>
            <a:ext cx="8229600" cy="874447"/>
          </a:xfrm>
        </p:spPr>
        <p:txBody>
          <a:bodyPr/>
          <a:lstStyle/>
          <a:p>
            <a:endParaRPr lang="uk-UA" sz="3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504" y="836713"/>
            <a:ext cx="8928992" cy="180020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 </a:t>
            </a:r>
            <a:r>
              <a:rPr lang="ru-RU" sz="2400" b="1" dirty="0"/>
              <a:t>На </a:t>
            </a:r>
            <a:r>
              <a:rPr lang="ru-RU" sz="2400" b="1" dirty="0" err="1"/>
              <a:t>горі</a:t>
            </a:r>
            <a:r>
              <a:rPr lang="ru-RU" sz="2400" b="1" dirty="0"/>
              <a:t> </a:t>
            </a:r>
            <a:r>
              <a:rPr lang="ru-RU" sz="2400" b="1" dirty="0" err="1"/>
              <a:t>знаходиться</a:t>
            </a:r>
            <a:r>
              <a:rPr lang="ru-RU" sz="2400" b="1" dirty="0"/>
              <a:t> </a:t>
            </a:r>
            <a:r>
              <a:rPr lang="ru-RU" sz="2400" b="1" dirty="0" err="1"/>
              <a:t>башта</a:t>
            </a:r>
            <a:r>
              <a:rPr lang="ru-RU" sz="2400" b="1" dirty="0"/>
              <a:t> </a:t>
            </a:r>
            <a:r>
              <a:rPr lang="ru-RU" sz="2400" b="1" dirty="0" err="1"/>
              <a:t>висотою</a:t>
            </a:r>
            <a:r>
              <a:rPr lang="ru-RU" sz="2400" b="1" dirty="0"/>
              <a:t> 60 </a:t>
            </a:r>
            <a:r>
              <a:rPr lang="ru-RU" sz="2400" b="1" dirty="0" smtClean="0"/>
              <a:t>м. </a:t>
            </a:r>
            <a:r>
              <a:rPr lang="ru-RU" sz="2400" b="1" dirty="0" err="1"/>
              <a:t>Деякий</a:t>
            </a:r>
            <a:r>
              <a:rPr lang="ru-RU" sz="2400" b="1" dirty="0"/>
              <a:t> предмет </a:t>
            </a:r>
            <a:r>
              <a:rPr lang="ru-RU" sz="2400" b="1" dirty="0" smtClean="0"/>
              <a:t>на </a:t>
            </a:r>
            <a:r>
              <a:rPr lang="ru-RU" sz="2400" b="1" dirty="0" err="1" smtClean="0"/>
              <a:t>підошві</a:t>
            </a:r>
            <a:r>
              <a:rPr lang="ru-RU" sz="2400" b="1" dirty="0" smtClean="0"/>
              <a:t> </a:t>
            </a:r>
            <a:r>
              <a:rPr lang="ru-RU" sz="2400" b="1" dirty="0"/>
              <a:t>гори видно з </a:t>
            </a:r>
            <a:r>
              <a:rPr lang="ru-RU" sz="2400" b="1" dirty="0" err="1"/>
              <a:t>вершини</a:t>
            </a:r>
            <a:r>
              <a:rPr lang="ru-RU" sz="2400" b="1" dirty="0"/>
              <a:t> В </a:t>
            </a:r>
            <a:r>
              <a:rPr lang="ru-RU" sz="2400" b="1" dirty="0" err="1"/>
              <a:t>башти</a:t>
            </a:r>
            <a:r>
              <a:rPr lang="ru-RU" sz="2400" b="1" dirty="0"/>
              <a:t> </a:t>
            </a:r>
            <a:r>
              <a:rPr lang="ru-RU" sz="2400" b="1" dirty="0" err="1"/>
              <a:t>під</a:t>
            </a:r>
            <a:r>
              <a:rPr lang="ru-RU" sz="2400" b="1" dirty="0"/>
              <a:t> кутом 65° до горизонту, а з </a:t>
            </a:r>
            <a:r>
              <a:rPr lang="ru-RU" sz="2400" b="1" dirty="0" err="1" smtClean="0"/>
              <a:t>її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основи</a:t>
            </a:r>
            <a:r>
              <a:rPr lang="ru-RU" sz="2400" b="1" dirty="0" smtClean="0"/>
              <a:t> </a:t>
            </a:r>
            <a:r>
              <a:rPr lang="ru-RU" sz="2400" b="1" dirty="0"/>
              <a:t>С – </a:t>
            </a:r>
            <a:r>
              <a:rPr lang="ru-RU" sz="2400" b="1" dirty="0" err="1"/>
              <a:t>під</a:t>
            </a:r>
            <a:r>
              <a:rPr lang="ru-RU" sz="2400" b="1" dirty="0"/>
              <a:t> кутом 35° до горизонту. </a:t>
            </a:r>
            <a:r>
              <a:rPr lang="ru-RU" sz="2400" b="1" dirty="0" err="1"/>
              <a:t>Знайдіть</a:t>
            </a:r>
            <a:r>
              <a:rPr lang="ru-RU" sz="2400" b="1" dirty="0"/>
              <a:t> </a:t>
            </a:r>
            <a:r>
              <a:rPr lang="ru-RU" sz="2400" b="1" dirty="0" err="1"/>
              <a:t>висоту</a:t>
            </a:r>
            <a:r>
              <a:rPr lang="ru-RU" sz="2400" b="1" dirty="0"/>
              <a:t> гори.</a:t>
            </a:r>
            <a:endParaRPr lang="uk-UA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5184576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688967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/>
          <a:lstStyle/>
          <a:p>
            <a:r>
              <a:rPr lang="uk-UA" sz="8000" b="1" dirty="0" smtClean="0"/>
              <a:t>Дякую за увагу</a:t>
            </a:r>
            <a:endParaRPr lang="ru-RU" sz="8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1982783"/>
          </a:xfrm>
        </p:spPr>
        <p:txBody>
          <a:bodyPr/>
          <a:lstStyle/>
          <a:p>
            <a:pPr fontAlgn="t">
              <a:buNone/>
            </a:pPr>
            <a:r>
              <a:rPr lang="en-US" sz="2000" b="1" dirty="0" smtClean="0"/>
              <a:t> </a:t>
            </a:r>
            <a:endParaRPr lang="ru-RU" sz="2000" dirty="0"/>
          </a:p>
        </p:txBody>
      </p:sp>
      <p:pic>
        <p:nvPicPr>
          <p:cNvPr id="15" name="Рисунок 14" descr="chernila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2000240"/>
            <a:ext cx="5643602" cy="4357718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785794"/>
            <a:ext cx="7186634" cy="5340369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    </a:t>
            </a:r>
            <a:r>
              <a:rPr lang="ru-RU" sz="4400" b="1" dirty="0" smtClean="0">
                <a:solidFill>
                  <a:srgbClr val="FF0000"/>
                </a:solidFill>
              </a:rPr>
              <a:t>Учн</a:t>
            </a:r>
            <a:r>
              <a:rPr lang="uk-UA" sz="4400" b="1" dirty="0" smtClean="0">
                <a:solidFill>
                  <a:srgbClr val="FF0000"/>
                </a:solidFill>
              </a:rPr>
              <a:t>і повинні знати:</a:t>
            </a:r>
          </a:p>
          <a:p>
            <a:pPr>
              <a:buNone/>
            </a:pPr>
            <a:r>
              <a:rPr lang="uk-UA" sz="4000" dirty="0" smtClean="0">
                <a:solidFill>
                  <a:srgbClr val="FF0000"/>
                </a:solidFill>
              </a:rPr>
              <a:t>   </a:t>
            </a:r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теореми косинусів і синусів та наслідки з них,</a:t>
            </a:r>
          </a:p>
          <a:p>
            <a:pPr>
              <a:buNone/>
            </a:pPr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   співвідношення між кутами трикутника і протилежними сторонами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7543824" cy="5554683"/>
          </a:xfrm>
        </p:spPr>
        <p:txBody>
          <a:bodyPr/>
          <a:lstStyle/>
          <a:p>
            <a:pPr>
              <a:buNone/>
            </a:pPr>
            <a:r>
              <a:rPr lang="uk-UA" sz="3600" dirty="0" smtClean="0"/>
              <a:t>    </a:t>
            </a:r>
            <a:r>
              <a:rPr lang="uk-UA" sz="3600" b="1" dirty="0" smtClean="0">
                <a:solidFill>
                  <a:srgbClr val="FF0000"/>
                </a:solidFill>
              </a:rPr>
              <a:t>Учні повинні вміти:</a:t>
            </a:r>
          </a:p>
          <a:p>
            <a:pPr>
              <a:buNone/>
            </a:pPr>
            <a:r>
              <a:rPr lang="uk-UA" sz="3600" b="1" dirty="0" smtClean="0">
                <a:solidFill>
                  <a:srgbClr val="FF0000"/>
                </a:solidFill>
              </a:rPr>
              <a:t>  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застосовувати теореми синусів і косинусів та наслідки з них до розв'язування трикутників, знаходити невідомі елементи трикутника за трьома відомими, застосовувати набуті знання</a:t>
            </a:r>
          </a:p>
          <a:p>
            <a:pPr>
              <a:buNone/>
            </a:pP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    при розв'язуванні</a:t>
            </a:r>
          </a:p>
          <a:p>
            <a:pPr>
              <a:buNone/>
            </a:pP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    прикладних задач.</a:t>
            </a:r>
            <a:r>
              <a:rPr lang="uk-UA" sz="3600" b="1" dirty="0" smtClean="0">
                <a:solidFill>
                  <a:srgbClr val="FF0000"/>
                </a:solidFill>
              </a:rPr>
              <a:t> </a:t>
            </a:r>
            <a:endParaRPr lang="ru-RU" sz="36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Епіграф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714348" y="1293660"/>
            <a:ext cx="671517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рівних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розумом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за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однакових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інших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умов –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переважає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той,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хто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знає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геометрію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Блез</a:t>
            </a:r>
            <a:r>
              <a:rPr lang="uk-UA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Паскаль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1357291" y="357167"/>
            <a:ext cx="6429420" cy="214314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uk-UA" sz="3600" i="1" kern="10" dirty="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  <a:hlinkClick r:id="rId2" action="ppaction://hlinkpres?slideindex=1&amp;slidetitle=Слайд 1"/>
              </a:rPr>
              <a:t>Тест для самоперевірки</a:t>
            </a:r>
            <a:endParaRPr lang="ru-RU" sz="3600" i="1" kern="10" dirty="0">
              <a:ln w="19050">
                <a:solidFill>
                  <a:srgbClr val="000080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9" descr="usmiech1024x76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2304">
            <a:off x="368068" y="2420848"/>
            <a:ext cx="3182140" cy="2464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0" descr="quiz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3344">
            <a:off x="5947327" y="2463509"/>
            <a:ext cx="3049587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age111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6" y="3071810"/>
            <a:ext cx="4019550" cy="35052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Другая 40">
      <a:dk1>
        <a:srgbClr val="7030A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1533</TotalTime>
  <Words>1643</Words>
  <Application>Microsoft Office PowerPoint</Application>
  <PresentationFormat>Экран (4:3)</PresentationFormat>
  <Paragraphs>403</Paragraphs>
  <Slides>54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54</vt:i4>
      </vt:variant>
    </vt:vector>
  </HeadingPairs>
  <TitlesOfParts>
    <vt:vector size="58" baseType="lpstr">
      <vt:lpstr>Тема3</vt:lpstr>
      <vt:lpstr>Формула</vt:lpstr>
      <vt:lpstr>Точечный рисунок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Епіграф</vt:lpstr>
      <vt:lpstr>Презентация PowerPoint</vt:lpstr>
      <vt:lpstr>Алгоритми розв’язування трикутників</vt:lpstr>
      <vt:lpstr>Відповіді</vt:lpstr>
      <vt:lpstr>Передмова</vt:lpstr>
      <vt:lpstr>Ранній період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Аравія</vt:lpstr>
      <vt:lpstr>Європа</vt:lpstr>
      <vt:lpstr>Новий час</vt:lpstr>
      <vt:lpstr>Презентация PowerPoint</vt:lpstr>
      <vt:lpstr>Презентация PowerPoint</vt:lpstr>
      <vt:lpstr>МАЙСТРИ</vt:lpstr>
      <vt:lpstr>Розв’язування</vt:lpstr>
      <vt:lpstr>Проаналізуємо задачу, коли необхідно виготовити певну кількість косинок з мінімальними відходами тканини.</vt:lpstr>
      <vt:lpstr>Презентация PowerPoint</vt:lpstr>
      <vt:lpstr>геодезисти</vt:lpstr>
      <vt:lpstr>Презентация PowerPoint</vt:lpstr>
      <vt:lpstr>2. Задачі на знаходження відстані до недоступного пункту.</vt:lpstr>
      <vt:lpstr>3. Задачі на знаходження відстані між двома доступними пунктами (якщо безпосереднє вимірювання неможливе).</vt:lpstr>
      <vt:lpstr>Презентация PowerPoint</vt:lpstr>
      <vt:lpstr>Альпіністи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Результати запишемо у таблицю</vt:lpstr>
      <vt:lpstr>Футболісти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Штурмани</vt:lpstr>
      <vt:lpstr>№1.  Знайти відстань від точки А, в якій знаходиться корабель в певний момент часу до маяка на березі, якщо з цієї точки видно  видно маяк під кутом 60° до курсу , а через деякий час корабель буде знаходитись в точці В –  на відстані 50 км від точки А, і з точки В даний маяк видно під кутом 110° до курсу корабля. </vt:lpstr>
      <vt:lpstr>№2. Берегові радіомаяки А і В розміщені на відстані 10 км один від одного. З  теплоходу С, за допомогою радіолокаційної станції, що знаходиться на ньому. Визначені відстані до маяків СА=11 км і СВ=9км. Знайдіть кути САВ і СВА пеленгів радіомаяків. </vt:lpstr>
      <vt:lpstr>Ключ для перевірки диктанту</vt:lpstr>
      <vt:lpstr>Презентация PowerPoint</vt:lpstr>
      <vt:lpstr>Презентация PowerPoint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user</cp:lastModifiedBy>
  <cp:revision>45</cp:revision>
  <dcterms:modified xsi:type="dcterms:W3CDTF">2015-03-24T18:20:44Z</dcterms:modified>
</cp:coreProperties>
</file>